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62" r:id="rId2"/>
    <p:sldId id="260" r:id="rId3"/>
    <p:sldId id="268" r:id="rId4"/>
    <p:sldId id="267" r:id="rId5"/>
    <p:sldId id="266" r:id="rId6"/>
    <p:sldId id="263" r:id="rId7"/>
    <p:sldId id="269" r:id="rId8"/>
    <p:sldId id="270" r:id="rId9"/>
    <p:sldId id="271" r:id="rId10"/>
    <p:sldId id="272" r:id="rId11"/>
    <p:sldId id="274" r:id="rId12"/>
    <p:sldId id="273" r:id="rId13"/>
    <p:sldId id="277" r:id="rId14"/>
    <p:sldId id="276" r:id="rId15"/>
    <p:sldId id="275" r:id="rId16"/>
    <p:sldId id="279" r:id="rId17"/>
    <p:sldId id="281" r:id="rId18"/>
    <p:sldId id="280" r:id="rId19"/>
    <p:sldId id="278" r:id="rId20"/>
    <p:sldId id="261" r:id="rId21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FF3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855"/>
    <p:restoredTop sz="96197"/>
  </p:normalViewPr>
  <p:slideViewPr>
    <p:cSldViewPr snapToGrid="0" snapToObjects="1">
      <p:cViewPr varScale="1">
        <p:scale>
          <a:sx n="101" d="100"/>
          <a:sy n="101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25/09/2023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Non-comparison Sorts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Breaking the Sorting Bound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</a:t>
            </a:r>
            <a:r>
              <a:rPr lang="en-NO"/>
              <a:t>ntnu.no</a:t>
            </a:r>
            <a:endParaRPr lang="en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Recursion / Lecture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4FCCE-8894-C3E7-983F-0DB786353C19}"/>
              </a:ext>
            </a:extLst>
          </p:cNvPr>
          <p:cNvSpPr txBox="1"/>
          <p:nvPr/>
        </p:nvSpPr>
        <p:spPr>
          <a:xfrm>
            <a:off x="8119872" y="5598588"/>
            <a:ext cx="357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0" dirty="0">
                <a:solidFill>
                  <a:schemeClr val="accent6"/>
                </a:solidFill>
                <a:effectLst/>
                <a:latin typeface="Montserrat" pitchFamily="2" charset="77"/>
              </a:rPr>
              <a:t>Go to </a:t>
            </a:r>
            <a:r>
              <a:rPr lang="en-GB" i="0" dirty="0" err="1">
                <a:solidFill>
                  <a:schemeClr val="accent6"/>
                </a:solidFill>
                <a:effectLst/>
                <a:latin typeface="Montserrat" pitchFamily="2" charset="77"/>
              </a:rPr>
              <a:t>www.menti.com</a:t>
            </a:r>
            <a:r>
              <a:rPr lang="en-GB" i="0" dirty="0">
                <a:solidFill>
                  <a:schemeClr val="accent6"/>
                </a:solidFill>
                <a:effectLst/>
                <a:latin typeface="Montserrat" pitchFamily="2" charset="77"/>
              </a:rPr>
              <a:t> and use the code </a:t>
            </a:r>
            <a:r>
              <a:rPr lang="en-GB" b="1" i="0" dirty="0">
                <a:solidFill>
                  <a:schemeClr val="accent6"/>
                </a:solidFill>
                <a:effectLst/>
                <a:latin typeface="Montserrat" pitchFamily="2" charset="77"/>
              </a:rPr>
              <a:t>66 89 99 1</a:t>
            </a:r>
            <a:endParaRPr lang="en-NO" b="1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7D2A-9027-0B4F-888D-3E6E1492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Idea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Counting Sort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DFC36-7254-5544-BDFC-EAA79599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FE647-6B1F-1145-AA36-91EE236CFBDB}"/>
              </a:ext>
            </a:extLst>
          </p:cNvPr>
          <p:cNvSpPr/>
          <p:nvPr/>
        </p:nvSpPr>
        <p:spPr>
          <a:xfrm>
            <a:off x="3129356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E00684-B030-274D-AF56-A1D09D9738DD}"/>
              </a:ext>
            </a:extLst>
          </p:cNvPr>
          <p:cNvSpPr/>
          <p:nvPr/>
        </p:nvSpPr>
        <p:spPr>
          <a:xfrm>
            <a:off x="3659188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B1FAF-C7E6-1E4B-8955-B2CEA6CD739A}"/>
              </a:ext>
            </a:extLst>
          </p:cNvPr>
          <p:cNvSpPr/>
          <p:nvPr/>
        </p:nvSpPr>
        <p:spPr>
          <a:xfrm>
            <a:off x="4189020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25932A-63CE-3A48-9132-F7144B4FE25D}"/>
              </a:ext>
            </a:extLst>
          </p:cNvPr>
          <p:cNvSpPr/>
          <p:nvPr/>
        </p:nvSpPr>
        <p:spPr>
          <a:xfrm>
            <a:off x="4718852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A72943-81B8-C745-A6F3-8BEA2835D792}"/>
              </a:ext>
            </a:extLst>
          </p:cNvPr>
          <p:cNvSpPr/>
          <p:nvPr/>
        </p:nvSpPr>
        <p:spPr>
          <a:xfrm>
            <a:off x="5248684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9C11A-6C0B-E04D-87F2-E3351DF89786}"/>
              </a:ext>
            </a:extLst>
          </p:cNvPr>
          <p:cNvSpPr/>
          <p:nvPr/>
        </p:nvSpPr>
        <p:spPr>
          <a:xfrm>
            <a:off x="5778516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60CBE-AC6C-BF47-9CDC-787E4380F569}"/>
              </a:ext>
            </a:extLst>
          </p:cNvPr>
          <p:cNvSpPr/>
          <p:nvPr/>
        </p:nvSpPr>
        <p:spPr>
          <a:xfrm>
            <a:off x="6308348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574017-7A2E-2D4F-9177-06ADC238A784}"/>
              </a:ext>
            </a:extLst>
          </p:cNvPr>
          <p:cNvSpPr/>
          <p:nvPr/>
        </p:nvSpPr>
        <p:spPr>
          <a:xfrm>
            <a:off x="6838180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258078-65AC-1644-8E73-556048A3A164}"/>
              </a:ext>
            </a:extLst>
          </p:cNvPr>
          <p:cNvSpPr/>
          <p:nvPr/>
        </p:nvSpPr>
        <p:spPr>
          <a:xfrm>
            <a:off x="7364411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911DC1-A0B8-604C-9D92-AD78F85A9CEE}"/>
              </a:ext>
            </a:extLst>
          </p:cNvPr>
          <p:cNvSpPr/>
          <p:nvPr/>
        </p:nvSpPr>
        <p:spPr>
          <a:xfrm>
            <a:off x="7894243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3776A0-EC4A-6E4F-BC4E-168C474A7F6B}"/>
              </a:ext>
            </a:extLst>
          </p:cNvPr>
          <p:cNvSpPr/>
          <p:nvPr/>
        </p:nvSpPr>
        <p:spPr>
          <a:xfrm>
            <a:off x="8424071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D0D5D2-2E9F-9940-80D4-59895C1E5F38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147AD6-69F1-644F-9B5F-D59E52906547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D1B8CF-C985-5D43-BB47-092EC5BE31DA}"/>
              </a:ext>
            </a:extLst>
          </p:cNvPr>
          <p:cNvSpPr txBox="1"/>
          <p:nvPr/>
        </p:nvSpPr>
        <p:spPr>
          <a:xfrm>
            <a:off x="8723853" y="3780699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“1” count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44170F-42F3-5843-84E0-5BE99927BD5E}"/>
              </a:ext>
            </a:extLst>
          </p:cNvPr>
          <p:cNvSpPr txBox="1"/>
          <p:nvPr/>
        </p:nvSpPr>
        <p:spPr>
          <a:xfrm>
            <a:off x="8723853" y="428391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“2” 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1D08C1-BF5F-AD41-ABE3-848948BADD08}"/>
              </a:ext>
            </a:extLst>
          </p:cNvPr>
          <p:cNvCxnSpPr>
            <a:cxnSpLocks/>
          </p:cNvCxnSpPr>
          <p:nvPr/>
        </p:nvCxnSpPr>
        <p:spPr>
          <a:xfrm>
            <a:off x="3129356" y="2103806"/>
            <a:ext cx="62609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C244058-C180-4849-AC84-E77AB44C816D}"/>
              </a:ext>
            </a:extLst>
          </p:cNvPr>
          <p:cNvCxnSpPr>
            <a:cxnSpLocks/>
            <a:stCxn id="7" idx="2"/>
            <a:endCxn id="77" idx="1"/>
          </p:cNvCxnSpPr>
          <p:nvPr/>
        </p:nvCxnSpPr>
        <p:spPr>
          <a:xfrm rot="16200000" flipH="1">
            <a:off x="5466772" y="1721938"/>
            <a:ext cx="1668730" cy="3791099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15DB5DA-E43C-B24D-A1C8-AC2BD6D704CF}"/>
              </a:ext>
            </a:extLst>
          </p:cNvPr>
          <p:cNvCxnSpPr>
            <a:cxnSpLocks/>
            <a:stCxn id="5" idx="2"/>
            <a:endCxn id="71" idx="1"/>
          </p:cNvCxnSpPr>
          <p:nvPr/>
        </p:nvCxnSpPr>
        <p:spPr>
          <a:xfrm rot="16200000" flipH="1">
            <a:off x="5201396" y="927651"/>
            <a:ext cx="1133295" cy="4844238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1B8E6C-338C-EB4E-9191-AAC3517C4EB6}"/>
              </a:ext>
            </a:extLst>
          </p:cNvPr>
          <p:cNvSpPr txBox="1"/>
          <p:nvPr/>
        </p:nvSpPr>
        <p:spPr>
          <a:xfrm>
            <a:off x="5465252" y="169817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</a:rPr>
              <a:t>1. count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AD8771-0E39-744C-BA7A-4A89F376C796}"/>
              </a:ext>
            </a:extLst>
          </p:cNvPr>
          <p:cNvSpPr/>
          <p:nvPr/>
        </p:nvSpPr>
        <p:spPr>
          <a:xfrm>
            <a:off x="3033023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407B5A-3098-E247-9F09-8B89CC895BF2}"/>
              </a:ext>
            </a:extLst>
          </p:cNvPr>
          <p:cNvSpPr/>
          <p:nvPr/>
        </p:nvSpPr>
        <p:spPr>
          <a:xfrm>
            <a:off x="3562855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493AB8-184D-DB42-9DAE-8BBB32B4C069}"/>
              </a:ext>
            </a:extLst>
          </p:cNvPr>
          <p:cNvSpPr/>
          <p:nvPr/>
        </p:nvSpPr>
        <p:spPr>
          <a:xfrm>
            <a:off x="4092687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82FF0E-FEBF-5543-AAB9-F16EF3FE21E7}"/>
              </a:ext>
            </a:extLst>
          </p:cNvPr>
          <p:cNvSpPr/>
          <p:nvPr/>
        </p:nvSpPr>
        <p:spPr>
          <a:xfrm>
            <a:off x="4622519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D8FD0E-8BE3-FA49-B3FB-0252B4BAFAB2}"/>
              </a:ext>
            </a:extLst>
          </p:cNvPr>
          <p:cNvSpPr/>
          <p:nvPr/>
        </p:nvSpPr>
        <p:spPr>
          <a:xfrm>
            <a:off x="5152351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11B5D0-9909-5442-A52E-D851D8C0423F}"/>
              </a:ext>
            </a:extLst>
          </p:cNvPr>
          <p:cNvSpPr/>
          <p:nvPr/>
        </p:nvSpPr>
        <p:spPr>
          <a:xfrm>
            <a:off x="5682183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4AF19C1-4278-3147-975A-87D23002D2B6}"/>
              </a:ext>
            </a:extLst>
          </p:cNvPr>
          <p:cNvSpPr/>
          <p:nvPr/>
        </p:nvSpPr>
        <p:spPr>
          <a:xfrm>
            <a:off x="6212015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1F7FAA-4AEB-DE4A-99CF-5288504CB6B8}"/>
              </a:ext>
            </a:extLst>
          </p:cNvPr>
          <p:cNvSpPr/>
          <p:nvPr/>
        </p:nvSpPr>
        <p:spPr>
          <a:xfrm>
            <a:off x="6741847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AE771D-32AA-774E-908E-B2BE32BCA0CA}"/>
              </a:ext>
            </a:extLst>
          </p:cNvPr>
          <p:cNvSpPr/>
          <p:nvPr/>
        </p:nvSpPr>
        <p:spPr>
          <a:xfrm>
            <a:off x="7271679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B33B18-D590-E042-BA8C-74A47C672863}"/>
              </a:ext>
            </a:extLst>
          </p:cNvPr>
          <p:cNvSpPr/>
          <p:nvPr/>
        </p:nvSpPr>
        <p:spPr>
          <a:xfrm>
            <a:off x="7801511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625D16-A95B-C343-BD56-DB3C0257E40E}"/>
              </a:ext>
            </a:extLst>
          </p:cNvPr>
          <p:cNvSpPr/>
          <p:nvPr/>
        </p:nvSpPr>
        <p:spPr>
          <a:xfrm>
            <a:off x="8331343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17006BA3-C2D8-144E-9A15-CA72B86D96C9}"/>
              </a:ext>
            </a:extLst>
          </p:cNvPr>
          <p:cNvCxnSpPr>
            <a:cxnSpLocks/>
            <a:stCxn id="6" idx="2"/>
            <a:endCxn id="68" idx="1"/>
          </p:cNvCxnSpPr>
          <p:nvPr/>
        </p:nvCxnSpPr>
        <p:spPr>
          <a:xfrm rot="16200000" flipH="1">
            <a:off x="5466312" y="1192567"/>
            <a:ext cx="1133295" cy="4314406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2323C84-E94E-C542-8EC6-6F25E1F1C94C}"/>
              </a:ext>
            </a:extLst>
          </p:cNvPr>
          <p:cNvCxnSpPr>
            <a:cxnSpLocks/>
            <a:stCxn id="8" idx="2"/>
            <a:endCxn id="80" idx="1"/>
          </p:cNvCxnSpPr>
          <p:nvPr/>
        </p:nvCxnSpPr>
        <p:spPr>
          <a:xfrm rot="16200000" flipH="1">
            <a:off x="5731688" y="1986854"/>
            <a:ext cx="1668730" cy="3261267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1007305-19CA-F24F-8C3F-58993E397146}"/>
              </a:ext>
            </a:extLst>
          </p:cNvPr>
          <p:cNvCxnSpPr>
            <a:cxnSpLocks/>
            <a:stCxn id="9" idx="2"/>
            <a:endCxn id="83" idx="1"/>
          </p:cNvCxnSpPr>
          <p:nvPr/>
        </p:nvCxnSpPr>
        <p:spPr>
          <a:xfrm rot="16200000" flipH="1">
            <a:off x="5996604" y="2251770"/>
            <a:ext cx="1668730" cy="2731435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4173E06-1C8C-8F4E-B098-2FBE357F6C80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A76B5-0D4B-0849-AF80-315692880832}"/>
              </a:ext>
            </a:extLst>
          </p:cNvPr>
          <p:cNvCxnSpPr>
            <a:cxnSpLocks/>
            <a:stCxn id="10" idx="2"/>
            <a:endCxn id="86" idx="1"/>
          </p:cNvCxnSpPr>
          <p:nvPr/>
        </p:nvCxnSpPr>
        <p:spPr>
          <a:xfrm rot="16200000" flipH="1">
            <a:off x="6261520" y="2516686"/>
            <a:ext cx="1668730" cy="2201603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259D585-A561-524C-825D-FF87F051517E}"/>
              </a:ext>
            </a:extLst>
          </p:cNvPr>
          <p:cNvCxnSpPr>
            <a:cxnSpLocks/>
            <a:stCxn id="11" idx="2"/>
            <a:endCxn id="64" idx="1"/>
          </p:cNvCxnSpPr>
          <p:nvPr/>
        </p:nvCxnSpPr>
        <p:spPr>
          <a:xfrm rot="16200000" flipH="1">
            <a:off x="6790892" y="2517147"/>
            <a:ext cx="1133295" cy="1665246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C57B1EC-6F37-8741-B1D5-0B42DC49927D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B20476-7A4B-B74B-B3E1-6F92E8732253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6875B6-0962-BE44-A687-81A6D1034F2E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2FF227-9528-0A48-993C-A95F412979D1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D90DDAA-09E8-6645-A401-138EA32447C8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0FF3CCF-E0F2-5643-B503-F7B4EA4D2228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D3E12CB-398A-FD42-8130-BAFDE914434E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A746BA38-5EB8-0747-9B01-FC1A8C17CD7E}"/>
              </a:ext>
            </a:extLst>
          </p:cNvPr>
          <p:cNvCxnSpPr>
            <a:cxnSpLocks/>
            <a:stCxn id="12" idx="2"/>
            <a:endCxn id="89" idx="1"/>
          </p:cNvCxnSpPr>
          <p:nvPr/>
        </p:nvCxnSpPr>
        <p:spPr>
          <a:xfrm rot="16200000" flipH="1">
            <a:off x="6791352" y="3046518"/>
            <a:ext cx="1668730" cy="1141939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02B288D-3C09-CB48-9502-BE6684578F5A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8E9700F0-EB92-4649-99AA-CB5F2BCB5E48}"/>
              </a:ext>
            </a:extLst>
          </p:cNvPr>
          <p:cNvCxnSpPr>
            <a:cxnSpLocks/>
            <a:stCxn id="14" idx="2"/>
            <a:endCxn id="102" idx="1"/>
          </p:cNvCxnSpPr>
          <p:nvPr/>
        </p:nvCxnSpPr>
        <p:spPr>
          <a:xfrm rot="16200000" flipH="1">
            <a:off x="7318923" y="3045178"/>
            <a:ext cx="1133295" cy="609183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0C85C939-EA07-4149-88D3-A3E330F76F4A}"/>
              </a:ext>
            </a:extLst>
          </p:cNvPr>
          <p:cNvCxnSpPr>
            <a:cxnSpLocks/>
            <a:stCxn id="111" idx="1"/>
            <a:endCxn id="140" idx="0"/>
          </p:cNvCxnSpPr>
          <p:nvPr/>
        </p:nvCxnSpPr>
        <p:spPr>
          <a:xfrm rot="10800000" flipV="1">
            <a:off x="4540378" y="3916418"/>
            <a:ext cx="3649785" cy="1437902"/>
          </a:xfrm>
          <a:prstGeom prst="bent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EDA47EC-97C8-BE44-A03C-4730E0AA3DAF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50AB1F9-1C40-1949-B895-ED8A9031E2C8}"/>
              </a:ext>
            </a:extLst>
          </p:cNvPr>
          <p:cNvSpPr/>
          <p:nvPr/>
        </p:nvSpPr>
        <p:spPr>
          <a:xfrm>
            <a:off x="2909742" y="5354320"/>
            <a:ext cx="3261269" cy="7315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A6BEF303-1529-E942-A326-A86DFC970793}"/>
              </a:ext>
            </a:extLst>
          </p:cNvPr>
          <p:cNvCxnSpPr>
            <a:cxnSpLocks/>
            <a:stCxn id="15" idx="2"/>
            <a:endCxn id="107" idx="1"/>
          </p:cNvCxnSpPr>
          <p:nvPr/>
        </p:nvCxnSpPr>
        <p:spPr>
          <a:xfrm rot="16200000" flipH="1">
            <a:off x="7583839" y="3310094"/>
            <a:ext cx="1133295" cy="79351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230E988-6E5C-3E40-A1AE-15FB0B0CE27A}"/>
              </a:ext>
            </a:extLst>
          </p:cNvPr>
          <p:cNvSpPr/>
          <p:nvPr/>
        </p:nvSpPr>
        <p:spPr>
          <a:xfrm>
            <a:off x="6173688" y="5354320"/>
            <a:ext cx="2683519" cy="7315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B35F057-1E84-0D49-8E24-99E36AA66859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6</a:t>
            </a:r>
          </a:p>
        </p:txBody>
      </p: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CE626C7B-1492-D747-B50A-CD358E29FDAC}"/>
              </a:ext>
            </a:extLst>
          </p:cNvPr>
          <p:cNvCxnSpPr>
            <a:cxnSpLocks/>
            <a:stCxn id="89" idx="1"/>
            <a:endCxn id="142" idx="0"/>
          </p:cNvCxnSpPr>
          <p:nvPr/>
        </p:nvCxnSpPr>
        <p:spPr>
          <a:xfrm rot="10800000" flipV="1">
            <a:off x="7515449" y="4451852"/>
            <a:ext cx="681239" cy="902467"/>
          </a:xfrm>
          <a:prstGeom prst="bent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80C170AD-8359-1142-8220-57E56DC1C053}"/>
              </a:ext>
            </a:extLst>
          </p:cNvPr>
          <p:cNvCxnSpPr>
            <a:cxnSpLocks/>
            <a:stCxn id="16" idx="2"/>
            <a:endCxn id="111" idx="1"/>
          </p:cNvCxnSpPr>
          <p:nvPr/>
        </p:nvCxnSpPr>
        <p:spPr>
          <a:xfrm rot="5400000">
            <a:off x="7848754" y="3124532"/>
            <a:ext cx="1133295" cy="450477"/>
          </a:xfrm>
          <a:prstGeom prst="bentConnector4">
            <a:avLst>
              <a:gd name="adj1" fmla="val 41507"/>
              <a:gd name="adj2" fmla="val 150746"/>
            </a:avLst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9813CCA-3B1B-7847-BCDE-0A295BC412BD}"/>
              </a:ext>
            </a:extLst>
          </p:cNvPr>
          <p:cNvSpPr txBox="1"/>
          <p:nvPr/>
        </p:nvSpPr>
        <p:spPr>
          <a:xfrm>
            <a:off x="4136132" y="610770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6 x 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38F2354-1979-EC46-8530-A846F00EAFD2}"/>
              </a:ext>
            </a:extLst>
          </p:cNvPr>
          <p:cNvSpPr txBox="1"/>
          <p:nvPr/>
        </p:nvSpPr>
        <p:spPr>
          <a:xfrm>
            <a:off x="7114862" y="613183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5 x 1</a:t>
            </a:r>
          </a:p>
        </p:txBody>
      </p:sp>
    </p:spTree>
    <p:extLst>
      <p:ext uri="{BB962C8B-B14F-4D97-AF65-F5344CB8AC3E}">
        <p14:creationId xmlns:p14="http://schemas.microsoft.com/office/powerpoint/2010/main" val="228020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71" grpId="0" animBg="1"/>
      <p:bldP spid="68" grpId="0" animBg="1"/>
      <p:bldP spid="64" grpId="0" animBg="1"/>
      <p:bldP spid="77" grpId="0" animBg="1"/>
      <p:bldP spid="80" grpId="0" animBg="1"/>
      <p:bldP spid="83" grpId="0" animBg="1"/>
      <p:bldP spid="86" grpId="0" animBg="1"/>
      <p:bldP spid="89" grpId="0" animBg="1"/>
      <p:bldP spid="102" grpId="0" animBg="1"/>
      <p:bldP spid="107" grpId="0" animBg="1"/>
      <p:bldP spid="140" grpId="0" animBg="1"/>
      <p:bldP spid="140" grpId="1" animBg="1"/>
      <p:bldP spid="142" grpId="0" animBg="1"/>
      <p:bldP spid="142" grpId="1" animBg="1"/>
      <p:bldP spid="111" grpId="0" animBg="1"/>
      <p:bldP spid="152" grpId="0"/>
      <p:bldP spid="1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DEE4-DBDE-064D-A657-B8C7F191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Generalization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Counting Sort</a:t>
            </a:r>
            <a:endParaRPr lang="en-NO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F631C-0FB4-254A-B7B4-AC61DF7D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8CA69-E88C-4D44-91C8-97520AE6B6A6}"/>
              </a:ext>
            </a:extLst>
          </p:cNvPr>
          <p:cNvSpPr/>
          <p:nvPr/>
        </p:nvSpPr>
        <p:spPr>
          <a:xfrm>
            <a:off x="3406579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06E90-88FB-CA44-B3CE-8A3FA0F8AED7}"/>
              </a:ext>
            </a:extLst>
          </p:cNvPr>
          <p:cNvSpPr/>
          <p:nvPr/>
        </p:nvSpPr>
        <p:spPr>
          <a:xfrm>
            <a:off x="3936411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435CD-16CD-3049-A5E9-C94F1B951690}"/>
              </a:ext>
            </a:extLst>
          </p:cNvPr>
          <p:cNvSpPr/>
          <p:nvPr/>
        </p:nvSpPr>
        <p:spPr>
          <a:xfrm>
            <a:off x="4466243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3BD01-3D30-E949-93E7-D91784A844EF}"/>
              </a:ext>
            </a:extLst>
          </p:cNvPr>
          <p:cNvSpPr/>
          <p:nvPr/>
        </p:nvSpPr>
        <p:spPr>
          <a:xfrm>
            <a:off x="499607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8AC31-363D-7B4A-865E-43B67165BAB6}"/>
              </a:ext>
            </a:extLst>
          </p:cNvPr>
          <p:cNvSpPr/>
          <p:nvPr/>
        </p:nvSpPr>
        <p:spPr>
          <a:xfrm>
            <a:off x="5525907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6C4B0C-1FD1-2F4B-9B0C-0E3839951CD3}"/>
              </a:ext>
            </a:extLst>
          </p:cNvPr>
          <p:cNvSpPr/>
          <p:nvPr/>
        </p:nvSpPr>
        <p:spPr>
          <a:xfrm>
            <a:off x="6055739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32E1EE-A51F-BA4D-9A01-6003021F4708}"/>
              </a:ext>
            </a:extLst>
          </p:cNvPr>
          <p:cNvSpPr/>
          <p:nvPr/>
        </p:nvSpPr>
        <p:spPr>
          <a:xfrm>
            <a:off x="6585571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946ACB-0D4A-A74E-9C45-BB44A9C5678A}"/>
              </a:ext>
            </a:extLst>
          </p:cNvPr>
          <p:cNvSpPr/>
          <p:nvPr/>
        </p:nvSpPr>
        <p:spPr>
          <a:xfrm>
            <a:off x="7115403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B1BF0-7BC5-3746-83CB-D20CD612EE35}"/>
              </a:ext>
            </a:extLst>
          </p:cNvPr>
          <p:cNvSpPr/>
          <p:nvPr/>
        </p:nvSpPr>
        <p:spPr>
          <a:xfrm>
            <a:off x="764523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1F711-FB62-C543-9AE1-983E702A21EA}"/>
              </a:ext>
            </a:extLst>
          </p:cNvPr>
          <p:cNvSpPr/>
          <p:nvPr/>
        </p:nvSpPr>
        <p:spPr>
          <a:xfrm>
            <a:off x="8175067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20FAE5-2CA1-3042-9FDE-28EEE42E9341}"/>
              </a:ext>
            </a:extLst>
          </p:cNvPr>
          <p:cNvSpPr/>
          <p:nvPr/>
        </p:nvSpPr>
        <p:spPr>
          <a:xfrm>
            <a:off x="870489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A094-EF08-6645-B4B4-A94B90E4E0C4}"/>
              </a:ext>
            </a:extLst>
          </p:cNvPr>
          <p:cNvSpPr/>
          <p:nvPr/>
        </p:nvSpPr>
        <p:spPr>
          <a:xfrm>
            <a:off x="7115403" y="376331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D0A850-7C51-7B4F-A128-2C481836DBDA}"/>
              </a:ext>
            </a:extLst>
          </p:cNvPr>
          <p:cNvSpPr/>
          <p:nvPr/>
        </p:nvSpPr>
        <p:spPr>
          <a:xfrm>
            <a:off x="7645235" y="376331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553391-1361-6B4C-9895-A27266FF229C}"/>
              </a:ext>
            </a:extLst>
          </p:cNvPr>
          <p:cNvSpPr/>
          <p:nvPr/>
        </p:nvSpPr>
        <p:spPr>
          <a:xfrm>
            <a:off x="8175067" y="376331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C228A3-84D3-8C40-B242-E4BA8102E357}"/>
              </a:ext>
            </a:extLst>
          </p:cNvPr>
          <p:cNvSpPr/>
          <p:nvPr/>
        </p:nvSpPr>
        <p:spPr>
          <a:xfrm>
            <a:off x="8704895" y="376331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D2B7-2FFC-2E4A-82B8-1295E06DA64D}"/>
              </a:ext>
            </a:extLst>
          </p:cNvPr>
          <p:cNvSpPr txBox="1"/>
          <p:nvPr/>
        </p:nvSpPr>
        <p:spPr>
          <a:xfrm>
            <a:off x="9142222" y="3778990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frequencies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C4B492-759C-F44F-AC12-03925ED0E154}"/>
              </a:ext>
            </a:extLst>
          </p:cNvPr>
          <p:cNvSpPr txBox="1"/>
          <p:nvPr/>
        </p:nvSpPr>
        <p:spPr>
          <a:xfrm>
            <a:off x="7200872" y="3438671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13F35-B755-D44F-8566-8FA572AC1ADC}"/>
              </a:ext>
            </a:extLst>
          </p:cNvPr>
          <p:cNvSpPr txBox="1"/>
          <p:nvPr/>
        </p:nvSpPr>
        <p:spPr>
          <a:xfrm>
            <a:off x="7717867" y="3438671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12D069-937D-C341-A88E-6EA03D84D05D}"/>
              </a:ext>
            </a:extLst>
          </p:cNvPr>
          <p:cNvSpPr txBox="1"/>
          <p:nvPr/>
        </p:nvSpPr>
        <p:spPr>
          <a:xfrm>
            <a:off x="8247699" y="3438671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E6E85-0275-4644-9092-A127A933E058}"/>
              </a:ext>
            </a:extLst>
          </p:cNvPr>
          <p:cNvSpPr txBox="1"/>
          <p:nvPr/>
        </p:nvSpPr>
        <p:spPr>
          <a:xfrm>
            <a:off x="8777531" y="3438671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E69353-B9D6-8F41-ADE7-2AB30FDAA3E6}"/>
              </a:ext>
            </a:extLst>
          </p:cNvPr>
          <p:cNvSpPr/>
          <p:nvPr/>
        </p:nvSpPr>
        <p:spPr>
          <a:xfrm>
            <a:off x="7115403" y="475219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3750DA-4CC2-3549-B5A4-2BEE927316E8}"/>
              </a:ext>
            </a:extLst>
          </p:cNvPr>
          <p:cNvSpPr/>
          <p:nvPr/>
        </p:nvSpPr>
        <p:spPr>
          <a:xfrm>
            <a:off x="7645235" y="475219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0A0AAD-2D09-DA49-8BF3-A0B61F0D79E5}"/>
              </a:ext>
            </a:extLst>
          </p:cNvPr>
          <p:cNvSpPr/>
          <p:nvPr/>
        </p:nvSpPr>
        <p:spPr>
          <a:xfrm>
            <a:off x="8175067" y="475219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DBE49E-A018-3B4E-83F8-350080BA242F}"/>
              </a:ext>
            </a:extLst>
          </p:cNvPr>
          <p:cNvSpPr/>
          <p:nvPr/>
        </p:nvSpPr>
        <p:spPr>
          <a:xfrm>
            <a:off x="8704895" y="475219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0F0B29-B3AA-184E-8269-210C608CBFFB}"/>
              </a:ext>
            </a:extLst>
          </p:cNvPr>
          <p:cNvSpPr txBox="1"/>
          <p:nvPr/>
        </p:nvSpPr>
        <p:spPr>
          <a:xfrm>
            <a:off x="7200872" y="4427553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1F92E0-6403-AF42-AB53-F704F090E9DC}"/>
              </a:ext>
            </a:extLst>
          </p:cNvPr>
          <p:cNvSpPr txBox="1"/>
          <p:nvPr/>
        </p:nvSpPr>
        <p:spPr>
          <a:xfrm>
            <a:off x="7717867" y="4427553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B3785A-5E5E-7345-B1AB-92025D58EA29}"/>
              </a:ext>
            </a:extLst>
          </p:cNvPr>
          <p:cNvSpPr txBox="1"/>
          <p:nvPr/>
        </p:nvSpPr>
        <p:spPr>
          <a:xfrm>
            <a:off x="8247699" y="4427553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46B784-2140-3740-9AAF-E41012FA0E3B}"/>
              </a:ext>
            </a:extLst>
          </p:cNvPr>
          <p:cNvSpPr txBox="1"/>
          <p:nvPr/>
        </p:nvSpPr>
        <p:spPr>
          <a:xfrm>
            <a:off x="8777531" y="4427553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733AFA-F1C9-2044-A6F2-FD67403982CC}"/>
              </a:ext>
            </a:extLst>
          </p:cNvPr>
          <p:cNvSpPr txBox="1"/>
          <p:nvPr/>
        </p:nvSpPr>
        <p:spPr>
          <a:xfrm>
            <a:off x="9234723" y="4606004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cumulative</a:t>
            </a:r>
          </a:p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frequencies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479AAA-80DC-F84D-8AA6-DF6795740DD4}"/>
              </a:ext>
            </a:extLst>
          </p:cNvPr>
          <p:cNvSpPr/>
          <p:nvPr/>
        </p:nvSpPr>
        <p:spPr>
          <a:xfrm>
            <a:off x="3425766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1C6D80-CA26-4C4B-A18B-ED50ED17C269}"/>
              </a:ext>
            </a:extLst>
          </p:cNvPr>
          <p:cNvSpPr/>
          <p:nvPr/>
        </p:nvSpPr>
        <p:spPr>
          <a:xfrm>
            <a:off x="3955598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2D0E86-B359-3046-8A51-98471D91B365}"/>
              </a:ext>
            </a:extLst>
          </p:cNvPr>
          <p:cNvSpPr/>
          <p:nvPr/>
        </p:nvSpPr>
        <p:spPr>
          <a:xfrm>
            <a:off x="4485430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3FA228-CA3F-784E-881B-1FED77C1920A}"/>
              </a:ext>
            </a:extLst>
          </p:cNvPr>
          <p:cNvSpPr/>
          <p:nvPr/>
        </p:nvSpPr>
        <p:spPr>
          <a:xfrm>
            <a:off x="5015262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281B76-AC60-AF4E-8EA7-8CE75023012A}"/>
              </a:ext>
            </a:extLst>
          </p:cNvPr>
          <p:cNvSpPr/>
          <p:nvPr/>
        </p:nvSpPr>
        <p:spPr>
          <a:xfrm>
            <a:off x="5545094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67DFD1-8987-DC4C-8C9A-DA2592009CD1}"/>
              </a:ext>
            </a:extLst>
          </p:cNvPr>
          <p:cNvSpPr/>
          <p:nvPr/>
        </p:nvSpPr>
        <p:spPr>
          <a:xfrm>
            <a:off x="6074926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47E801-6243-F242-AB97-619C8F31C533}"/>
              </a:ext>
            </a:extLst>
          </p:cNvPr>
          <p:cNvSpPr/>
          <p:nvPr/>
        </p:nvSpPr>
        <p:spPr>
          <a:xfrm>
            <a:off x="6604758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4A0F95-2247-014A-9F8E-E1BD6ED477DA}"/>
              </a:ext>
            </a:extLst>
          </p:cNvPr>
          <p:cNvSpPr/>
          <p:nvPr/>
        </p:nvSpPr>
        <p:spPr>
          <a:xfrm>
            <a:off x="7134590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B8DC50-6C5F-E142-9A07-E93E03E8784F}"/>
              </a:ext>
            </a:extLst>
          </p:cNvPr>
          <p:cNvSpPr/>
          <p:nvPr/>
        </p:nvSpPr>
        <p:spPr>
          <a:xfrm>
            <a:off x="7664422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81BC4B-1CB2-3C4D-ADDB-6C8F36F4AD26}"/>
              </a:ext>
            </a:extLst>
          </p:cNvPr>
          <p:cNvSpPr/>
          <p:nvPr/>
        </p:nvSpPr>
        <p:spPr>
          <a:xfrm>
            <a:off x="8194254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A28433-B3F2-0746-9632-E7343BF0C7D6}"/>
              </a:ext>
            </a:extLst>
          </p:cNvPr>
          <p:cNvSpPr/>
          <p:nvPr/>
        </p:nvSpPr>
        <p:spPr>
          <a:xfrm>
            <a:off x="8724082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677475-658A-A644-9AF0-59D2416F17D7}"/>
              </a:ext>
            </a:extLst>
          </p:cNvPr>
          <p:cNvSpPr txBox="1"/>
          <p:nvPr/>
        </p:nvSpPr>
        <p:spPr>
          <a:xfrm>
            <a:off x="3506740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66D3A3-2DB2-144F-9B8F-72FAD48A019E}"/>
              </a:ext>
            </a:extLst>
          </p:cNvPr>
          <p:cNvSpPr txBox="1"/>
          <p:nvPr/>
        </p:nvSpPr>
        <p:spPr>
          <a:xfrm>
            <a:off x="4023735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FF54AD-4488-BB41-94A1-95DCBD5C5A7B}"/>
              </a:ext>
            </a:extLst>
          </p:cNvPr>
          <p:cNvSpPr txBox="1"/>
          <p:nvPr/>
        </p:nvSpPr>
        <p:spPr>
          <a:xfrm>
            <a:off x="4553567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74728D-73E3-7D45-90C6-A00B0CD5A620}"/>
              </a:ext>
            </a:extLst>
          </p:cNvPr>
          <p:cNvSpPr txBox="1"/>
          <p:nvPr/>
        </p:nvSpPr>
        <p:spPr>
          <a:xfrm>
            <a:off x="5083399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507809-26AC-B44D-9F33-AC383D472708}"/>
              </a:ext>
            </a:extLst>
          </p:cNvPr>
          <p:cNvSpPr txBox="1"/>
          <p:nvPr/>
        </p:nvSpPr>
        <p:spPr>
          <a:xfrm>
            <a:off x="5620435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E0FBED-9F70-4945-A241-9515863135A0}"/>
              </a:ext>
            </a:extLst>
          </p:cNvPr>
          <p:cNvSpPr txBox="1"/>
          <p:nvPr/>
        </p:nvSpPr>
        <p:spPr>
          <a:xfrm>
            <a:off x="6137430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4A54AE-8E03-1E45-A890-0419DBDEE75A}"/>
              </a:ext>
            </a:extLst>
          </p:cNvPr>
          <p:cNvSpPr txBox="1"/>
          <p:nvPr/>
        </p:nvSpPr>
        <p:spPr>
          <a:xfrm>
            <a:off x="6667262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3A93C7-2EBD-CD45-946C-B4EB3A1178F3}"/>
              </a:ext>
            </a:extLst>
          </p:cNvPr>
          <p:cNvSpPr txBox="1"/>
          <p:nvPr/>
        </p:nvSpPr>
        <p:spPr>
          <a:xfrm>
            <a:off x="7197094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CD20FD-F723-F241-8D74-C8AE8BABDDFB}"/>
              </a:ext>
            </a:extLst>
          </p:cNvPr>
          <p:cNvSpPr txBox="1"/>
          <p:nvPr/>
        </p:nvSpPr>
        <p:spPr>
          <a:xfrm>
            <a:off x="7739045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110DFB-E228-5544-9506-6593EB1937C2}"/>
              </a:ext>
            </a:extLst>
          </p:cNvPr>
          <p:cNvSpPr txBox="1"/>
          <p:nvPr/>
        </p:nvSpPr>
        <p:spPr>
          <a:xfrm>
            <a:off x="8256040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A28BC0-CF1C-C74D-A751-208EE285C8BC}"/>
              </a:ext>
            </a:extLst>
          </p:cNvPr>
          <p:cNvSpPr txBox="1"/>
          <p:nvPr/>
        </p:nvSpPr>
        <p:spPr>
          <a:xfrm>
            <a:off x="8744621" y="5616617"/>
            <a:ext cx="433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457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7" grpId="0"/>
      <p:bldP spid="58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ED1AE-E5C1-724C-A58D-6FDBA8D2495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static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countingSort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largestValue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largestValue+1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=0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length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=1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largestValue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+1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i-1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=array.length-1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&gt;=0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--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666C6-169A-5E46-83BC-2B49D1C0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2DF99C-40CC-284A-91B2-67EA9C70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Code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Counting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95D76B-2168-084B-AD31-E0E111174D02}"/>
                  </a:ext>
                </a:extLst>
              </p:cNvPr>
              <p:cNvSpPr txBox="1"/>
              <p:nvPr/>
            </p:nvSpPr>
            <p:spPr>
              <a:xfrm>
                <a:off x="8123791" y="2505670"/>
                <a:ext cx="30909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sz="54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5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95D76B-2168-084B-AD31-E0E111174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791" y="2505670"/>
                <a:ext cx="3090974" cy="923330"/>
              </a:xfrm>
              <a:prstGeom prst="rect">
                <a:avLst/>
              </a:prstGeom>
              <a:blipFill>
                <a:blip r:embed="rId2"/>
                <a:stretch>
                  <a:fillRect r="-2857" b="-2837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Processor with solid fill">
            <a:extLst>
              <a:ext uri="{FF2B5EF4-FFF2-40B4-BE49-F238E27FC236}">
                <a16:creationId xmlns:a16="http://schemas.microsoft.com/office/drawing/2014/main" id="{643A0898-AA24-4644-94D6-ABE209B0D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2653" y="2514600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6723ED4B-F93A-CC45-8DE9-1EF38CC39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0768" y="444832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0C2BA-11B3-F441-864F-D7EF7338B230}"/>
                  </a:ext>
                </a:extLst>
              </p:cNvPr>
              <p:cNvSpPr txBox="1"/>
              <p:nvPr/>
            </p:nvSpPr>
            <p:spPr>
              <a:xfrm>
                <a:off x="9101026" y="4384850"/>
                <a:ext cx="30909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sz="5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5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0C2BA-11B3-F441-864F-D7EF7338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26" y="4384850"/>
                <a:ext cx="3090974" cy="923330"/>
              </a:xfrm>
              <a:prstGeom prst="rect">
                <a:avLst/>
              </a:prstGeom>
              <a:blipFill>
                <a:blip r:embed="rId7"/>
                <a:stretch>
                  <a:fillRect r="-2857" b="-2837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94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Takeaway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A6D79-5586-2548-9756-E0C64E0E7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nb-NO" sz="4000" dirty="0"/>
                  <a:t>Counting sort runs in </a:t>
                </a:r>
                <a14:m>
                  <m:oMath xmlns:m="http://schemas.openxmlformats.org/officeDocument/2006/math"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4000" dirty="0"/>
                  <a:t>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NO" sz="4000" dirty="0"/>
                  <a:t>but requires to know the range of keys in advance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A6D79-5586-2548-9756-E0C64E0E7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844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90325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49B37-9CED-714C-A43D-4C8BF73CC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O" sz="4000" dirty="0"/>
              <a:t>How could we process unbounded keys?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D3497-C681-884B-9902-2A9AFDD05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EF8B1F-1308-D844-9D6D-4F952B318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240078"/>
          </a:xfrm>
        </p:spPr>
        <p:txBody>
          <a:bodyPr/>
          <a:lstStyle/>
          <a:p>
            <a:r>
              <a:rPr lang="en-NO" dirty="0"/>
              <a:t>What if we don’t?</a:t>
            </a:r>
          </a:p>
        </p:txBody>
      </p:sp>
    </p:spTree>
    <p:extLst>
      <p:ext uri="{BB962C8B-B14F-4D97-AF65-F5344CB8AC3E}">
        <p14:creationId xmlns:p14="http://schemas.microsoft.com/office/powerpoint/2010/main" val="92137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6E61-4A21-CE4B-9DF9-08962FF1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Radix Sort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Using the least significant digit (LSD)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2C1A6-EFB0-AF49-96E2-C64B5001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DA7BB-33BB-AC4E-AA42-AAD5528DAB1A}"/>
              </a:ext>
            </a:extLst>
          </p:cNvPr>
          <p:cNvSpPr/>
          <p:nvPr/>
        </p:nvSpPr>
        <p:spPr>
          <a:xfrm>
            <a:off x="1348476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60C7E-5261-1549-95A6-8678032F64D0}"/>
              </a:ext>
            </a:extLst>
          </p:cNvPr>
          <p:cNvSpPr txBox="1"/>
          <p:nvPr/>
        </p:nvSpPr>
        <p:spPr>
          <a:xfrm>
            <a:off x="1604251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8FA5F3-BB38-9646-AD5E-53E7D9E3C204}"/>
              </a:ext>
            </a:extLst>
          </p:cNvPr>
          <p:cNvSpPr/>
          <p:nvPr/>
        </p:nvSpPr>
        <p:spPr>
          <a:xfrm>
            <a:off x="2243369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6EC5F-9ECE-D544-96CA-44CEAFA91ECB}"/>
              </a:ext>
            </a:extLst>
          </p:cNvPr>
          <p:cNvSpPr txBox="1"/>
          <p:nvPr/>
        </p:nvSpPr>
        <p:spPr>
          <a:xfrm>
            <a:off x="2491757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4BB47-A4C1-8F49-9976-46A65DE49967}"/>
              </a:ext>
            </a:extLst>
          </p:cNvPr>
          <p:cNvSpPr/>
          <p:nvPr/>
        </p:nvSpPr>
        <p:spPr>
          <a:xfrm>
            <a:off x="3138262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68479-CB2C-E049-8FCC-D1DF0C56E8D0}"/>
              </a:ext>
            </a:extLst>
          </p:cNvPr>
          <p:cNvSpPr txBox="1"/>
          <p:nvPr/>
        </p:nvSpPr>
        <p:spPr>
          <a:xfrm>
            <a:off x="3406157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5280BF-F105-6742-8A7B-FBD00B2B95F4}"/>
              </a:ext>
            </a:extLst>
          </p:cNvPr>
          <p:cNvSpPr/>
          <p:nvPr/>
        </p:nvSpPr>
        <p:spPr>
          <a:xfrm>
            <a:off x="4033155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494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9CE08-C2F2-DD49-9EAC-F77C6C444171}"/>
              </a:ext>
            </a:extLst>
          </p:cNvPr>
          <p:cNvSpPr txBox="1"/>
          <p:nvPr/>
        </p:nvSpPr>
        <p:spPr>
          <a:xfrm>
            <a:off x="4297865" y="1552159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10F647-4162-BD4C-B478-9913305DBA57}"/>
              </a:ext>
            </a:extLst>
          </p:cNvPr>
          <p:cNvSpPr/>
          <p:nvPr/>
        </p:nvSpPr>
        <p:spPr>
          <a:xfrm>
            <a:off x="4928048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2A31F3-C863-2841-B539-32AE12EFDB32}"/>
              </a:ext>
            </a:extLst>
          </p:cNvPr>
          <p:cNvSpPr/>
          <p:nvPr/>
        </p:nvSpPr>
        <p:spPr>
          <a:xfrm>
            <a:off x="5822941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382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E68F7-82F4-BB4F-97A2-5C9A00DB1704}"/>
              </a:ext>
            </a:extLst>
          </p:cNvPr>
          <p:cNvSpPr txBox="1"/>
          <p:nvPr/>
        </p:nvSpPr>
        <p:spPr>
          <a:xfrm>
            <a:off x="6077360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9901C-02C3-A441-AB82-CF4F5E05BA71}"/>
              </a:ext>
            </a:extLst>
          </p:cNvPr>
          <p:cNvSpPr txBox="1"/>
          <p:nvPr/>
        </p:nvSpPr>
        <p:spPr>
          <a:xfrm>
            <a:off x="5185651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9AA4B-370F-7940-BAE9-55E27567E236}"/>
              </a:ext>
            </a:extLst>
          </p:cNvPr>
          <p:cNvSpPr/>
          <p:nvPr/>
        </p:nvSpPr>
        <p:spPr>
          <a:xfrm>
            <a:off x="6717834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4192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6DA38F-446D-5D42-9B47-7BA138DE65A0}"/>
              </a:ext>
            </a:extLst>
          </p:cNvPr>
          <p:cNvSpPr txBox="1"/>
          <p:nvPr/>
        </p:nvSpPr>
        <p:spPr>
          <a:xfrm>
            <a:off x="6964672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199D46-1188-3042-8700-F1C33BE31756}"/>
              </a:ext>
            </a:extLst>
          </p:cNvPr>
          <p:cNvSpPr/>
          <p:nvPr/>
        </p:nvSpPr>
        <p:spPr>
          <a:xfrm>
            <a:off x="7612727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78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99A96-DDC6-1F4B-B2DD-0F7AC5EC3230}"/>
              </a:ext>
            </a:extLst>
          </p:cNvPr>
          <p:cNvSpPr txBox="1"/>
          <p:nvPr/>
        </p:nvSpPr>
        <p:spPr>
          <a:xfrm>
            <a:off x="7852178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AE2824-13F3-3140-87AF-8AD7C7A65325}"/>
              </a:ext>
            </a:extLst>
          </p:cNvPr>
          <p:cNvSpPr/>
          <p:nvPr/>
        </p:nvSpPr>
        <p:spPr>
          <a:xfrm>
            <a:off x="8507620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89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910702-4C0E-AB4D-B928-BE2117237DE5}"/>
              </a:ext>
            </a:extLst>
          </p:cNvPr>
          <p:cNvSpPr txBox="1"/>
          <p:nvPr/>
        </p:nvSpPr>
        <p:spPr>
          <a:xfrm>
            <a:off x="8766577" y="1552159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9570CA-9568-D948-A098-7324667F7C8A}"/>
              </a:ext>
            </a:extLst>
          </p:cNvPr>
          <p:cNvSpPr/>
          <p:nvPr/>
        </p:nvSpPr>
        <p:spPr>
          <a:xfrm>
            <a:off x="9402512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321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379314-CE9A-3E44-ACE7-5ECA6881CFA5}"/>
              </a:ext>
            </a:extLst>
          </p:cNvPr>
          <p:cNvSpPr txBox="1"/>
          <p:nvPr/>
        </p:nvSpPr>
        <p:spPr>
          <a:xfrm>
            <a:off x="9658286" y="1552159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4143BC-C48C-0D4C-B9A0-39F79661F4F7}"/>
              </a:ext>
            </a:extLst>
          </p:cNvPr>
          <p:cNvSpPr/>
          <p:nvPr/>
        </p:nvSpPr>
        <p:spPr>
          <a:xfrm>
            <a:off x="1348567" y="19192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91F5E2-F1A3-934A-BE43-BAFE7C6E8C8E}"/>
              </a:ext>
            </a:extLst>
          </p:cNvPr>
          <p:cNvSpPr/>
          <p:nvPr/>
        </p:nvSpPr>
        <p:spPr>
          <a:xfrm>
            <a:off x="2234126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10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3AB79E-BD4A-444E-8581-E441737F6E47}"/>
              </a:ext>
            </a:extLst>
          </p:cNvPr>
          <p:cNvSpPr/>
          <p:nvPr/>
        </p:nvSpPr>
        <p:spPr>
          <a:xfrm>
            <a:off x="3138262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CB1882-34A9-2348-94FB-489CDF52D173}"/>
              </a:ext>
            </a:extLst>
          </p:cNvPr>
          <p:cNvSpPr/>
          <p:nvPr/>
        </p:nvSpPr>
        <p:spPr>
          <a:xfrm>
            <a:off x="4033109" y="1917487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49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623EA0-9AD0-364D-8E33-10E7E84AB239}"/>
              </a:ext>
            </a:extLst>
          </p:cNvPr>
          <p:cNvSpPr/>
          <p:nvPr/>
        </p:nvSpPr>
        <p:spPr>
          <a:xfrm>
            <a:off x="4926447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353029-854F-A44B-BC92-8A08332C490F}"/>
              </a:ext>
            </a:extLst>
          </p:cNvPr>
          <p:cNvSpPr/>
          <p:nvPr/>
        </p:nvSpPr>
        <p:spPr>
          <a:xfrm>
            <a:off x="5819739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38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BDEB7C-4341-FA48-A30A-98470F7EA0A0}"/>
              </a:ext>
            </a:extLst>
          </p:cNvPr>
          <p:cNvSpPr/>
          <p:nvPr/>
        </p:nvSpPr>
        <p:spPr>
          <a:xfrm>
            <a:off x="6708896" y="1927832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419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D8C585-AE00-2943-93F4-057C1E983E0A}"/>
              </a:ext>
            </a:extLst>
          </p:cNvPr>
          <p:cNvSpPr/>
          <p:nvPr/>
        </p:nvSpPr>
        <p:spPr>
          <a:xfrm>
            <a:off x="7623297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7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347065-779C-0C4A-978C-EF45447F7C1B}"/>
              </a:ext>
            </a:extLst>
          </p:cNvPr>
          <p:cNvSpPr/>
          <p:nvPr/>
        </p:nvSpPr>
        <p:spPr>
          <a:xfrm>
            <a:off x="8511201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8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D04C8F-1C0E-484E-A808-67E5C8A4A755}"/>
              </a:ext>
            </a:extLst>
          </p:cNvPr>
          <p:cNvSpPr/>
          <p:nvPr/>
        </p:nvSpPr>
        <p:spPr>
          <a:xfrm>
            <a:off x="9402511" y="1927832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32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C30D68-C739-2740-A4B6-A9AF35946C12}"/>
              </a:ext>
            </a:extLst>
          </p:cNvPr>
          <p:cNvSpPr/>
          <p:nvPr/>
        </p:nvSpPr>
        <p:spPr>
          <a:xfrm>
            <a:off x="8518155" y="2883382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EFA392-BD81-1943-AB26-20A20E282497}"/>
              </a:ext>
            </a:extLst>
          </p:cNvPr>
          <p:cNvSpPr/>
          <p:nvPr/>
        </p:nvSpPr>
        <p:spPr>
          <a:xfrm>
            <a:off x="5827945" y="2874529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10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9FDBEE-501F-F94A-AF78-F54AD79F00CB}"/>
              </a:ext>
            </a:extLst>
          </p:cNvPr>
          <p:cNvSpPr/>
          <p:nvPr/>
        </p:nvSpPr>
        <p:spPr>
          <a:xfrm>
            <a:off x="6720468" y="2874529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30426E-C849-A846-9DFD-E7389A31FE8E}"/>
              </a:ext>
            </a:extLst>
          </p:cNvPr>
          <p:cNvSpPr/>
          <p:nvPr/>
        </p:nvSpPr>
        <p:spPr>
          <a:xfrm>
            <a:off x="4935720" y="28816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49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F6CE7C-BE42-E54B-A662-5184BADEAA35}"/>
              </a:ext>
            </a:extLst>
          </p:cNvPr>
          <p:cNvSpPr/>
          <p:nvPr/>
        </p:nvSpPr>
        <p:spPr>
          <a:xfrm>
            <a:off x="4029960" y="2874529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9FA9388-377B-8243-AECA-C788E3356712}"/>
              </a:ext>
            </a:extLst>
          </p:cNvPr>
          <p:cNvSpPr/>
          <p:nvPr/>
        </p:nvSpPr>
        <p:spPr>
          <a:xfrm>
            <a:off x="2235465" y="287723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38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861437A-B3B5-4F48-9DAD-D5EFB1797E26}"/>
              </a:ext>
            </a:extLst>
          </p:cNvPr>
          <p:cNvSpPr/>
          <p:nvPr/>
        </p:nvSpPr>
        <p:spPr>
          <a:xfrm>
            <a:off x="3137735" y="2874529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419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C04556-0BDB-2A46-BB49-0101F1D9A06B}"/>
              </a:ext>
            </a:extLst>
          </p:cNvPr>
          <p:cNvSpPr/>
          <p:nvPr/>
        </p:nvSpPr>
        <p:spPr>
          <a:xfrm>
            <a:off x="7625930" y="28816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7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9532CF-2C40-BC41-A05C-64EA4DF0B126}"/>
              </a:ext>
            </a:extLst>
          </p:cNvPr>
          <p:cNvSpPr/>
          <p:nvPr/>
        </p:nvSpPr>
        <p:spPr>
          <a:xfrm>
            <a:off x="9402511" y="28816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8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8CBFE6-49EC-3748-B8F8-3E1A5BC49431}"/>
              </a:ext>
            </a:extLst>
          </p:cNvPr>
          <p:cNvSpPr/>
          <p:nvPr/>
        </p:nvSpPr>
        <p:spPr>
          <a:xfrm>
            <a:off x="1351109" y="287709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32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3121DEB-ABE9-0D49-A440-03104051188F}"/>
              </a:ext>
            </a:extLst>
          </p:cNvPr>
          <p:cNvSpPr/>
          <p:nvPr/>
        </p:nvSpPr>
        <p:spPr>
          <a:xfrm>
            <a:off x="8511161" y="287750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5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03269A-E53B-834B-A3D9-6974824AFDE3}"/>
              </a:ext>
            </a:extLst>
          </p:cNvPr>
          <p:cNvSpPr/>
          <p:nvPr/>
        </p:nvSpPr>
        <p:spPr>
          <a:xfrm>
            <a:off x="5824694" y="287750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0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5851EB-4A2F-E74E-96FD-9F06BAC9B36E}"/>
              </a:ext>
            </a:extLst>
          </p:cNvPr>
          <p:cNvSpPr/>
          <p:nvPr/>
        </p:nvSpPr>
        <p:spPr>
          <a:xfrm>
            <a:off x="6728940" y="287750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DFDA59-B923-BD43-A3C6-2FE68056C4C6}"/>
              </a:ext>
            </a:extLst>
          </p:cNvPr>
          <p:cNvSpPr/>
          <p:nvPr/>
        </p:nvSpPr>
        <p:spPr>
          <a:xfrm>
            <a:off x="4926772" y="288267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6D6F04-34E1-A842-B2EF-368776A89E0C}"/>
              </a:ext>
            </a:extLst>
          </p:cNvPr>
          <p:cNvSpPr/>
          <p:nvPr/>
        </p:nvSpPr>
        <p:spPr>
          <a:xfrm>
            <a:off x="4034792" y="286884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1D3B68-BC45-3A48-A946-C09D0BDC5679}"/>
              </a:ext>
            </a:extLst>
          </p:cNvPr>
          <p:cNvSpPr/>
          <p:nvPr/>
        </p:nvSpPr>
        <p:spPr>
          <a:xfrm>
            <a:off x="2240368" y="288267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A8A21F-04B9-034C-96FB-9332ED9EE4BF}"/>
              </a:ext>
            </a:extLst>
          </p:cNvPr>
          <p:cNvSpPr/>
          <p:nvPr/>
        </p:nvSpPr>
        <p:spPr>
          <a:xfrm>
            <a:off x="3143295" y="286884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41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EE7302-FB78-F14D-B454-47AF6C9FF048}"/>
              </a:ext>
            </a:extLst>
          </p:cNvPr>
          <p:cNvSpPr/>
          <p:nvPr/>
        </p:nvSpPr>
        <p:spPr>
          <a:xfrm>
            <a:off x="7616480" y="287750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7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4E769D-3DE6-DD4D-8A28-F65ED5FC613D}"/>
              </a:ext>
            </a:extLst>
          </p:cNvPr>
          <p:cNvSpPr/>
          <p:nvPr/>
        </p:nvSpPr>
        <p:spPr>
          <a:xfrm>
            <a:off x="9400202" y="2886859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4D91E6B-E980-1340-902C-92F2037A9FC0}"/>
              </a:ext>
            </a:extLst>
          </p:cNvPr>
          <p:cNvSpPr/>
          <p:nvPr/>
        </p:nvSpPr>
        <p:spPr>
          <a:xfrm>
            <a:off x="1358845" y="288210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A97A5A2-932D-DF46-808D-1A5FAD4CC110}"/>
              </a:ext>
            </a:extLst>
          </p:cNvPr>
          <p:cNvSpPr/>
          <p:nvPr/>
        </p:nvSpPr>
        <p:spPr>
          <a:xfrm>
            <a:off x="1361154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0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68F8C2B-77D8-6C4A-AF44-52D0961B4C44}"/>
              </a:ext>
            </a:extLst>
          </p:cNvPr>
          <p:cNvSpPr/>
          <p:nvPr/>
        </p:nvSpPr>
        <p:spPr>
          <a:xfrm>
            <a:off x="2236530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C2EFB7-D63A-FF41-9ED2-0556C2125F18}"/>
              </a:ext>
            </a:extLst>
          </p:cNvPr>
          <p:cNvSpPr/>
          <p:nvPr/>
        </p:nvSpPr>
        <p:spPr>
          <a:xfrm>
            <a:off x="3137735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24B631F-9394-1046-8695-0D8E4702C694}"/>
              </a:ext>
            </a:extLst>
          </p:cNvPr>
          <p:cNvSpPr/>
          <p:nvPr/>
        </p:nvSpPr>
        <p:spPr>
          <a:xfrm>
            <a:off x="4037101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2A486A1-C2F5-AE42-8495-87E4DE9733EC}"/>
              </a:ext>
            </a:extLst>
          </p:cNvPr>
          <p:cNvSpPr/>
          <p:nvPr/>
        </p:nvSpPr>
        <p:spPr>
          <a:xfrm>
            <a:off x="4920674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5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C643074-74ED-1841-94F3-A5A866E6195B}"/>
              </a:ext>
            </a:extLst>
          </p:cNvPr>
          <p:cNvSpPr/>
          <p:nvPr/>
        </p:nvSpPr>
        <p:spPr>
          <a:xfrm>
            <a:off x="5818262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7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D42C945-F5D1-9B40-BDEF-2C27CF0DA97C}"/>
              </a:ext>
            </a:extLst>
          </p:cNvPr>
          <p:cNvSpPr/>
          <p:nvPr/>
        </p:nvSpPr>
        <p:spPr>
          <a:xfrm>
            <a:off x="6712058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831AD4-EDBF-3E45-A727-1DD5BEA4EB14}"/>
              </a:ext>
            </a:extLst>
          </p:cNvPr>
          <p:cNvSpPr/>
          <p:nvPr/>
        </p:nvSpPr>
        <p:spPr>
          <a:xfrm>
            <a:off x="7625199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5EB8592-17E6-6C49-B125-D7D295D68452}"/>
              </a:ext>
            </a:extLst>
          </p:cNvPr>
          <p:cNvSpPr/>
          <p:nvPr/>
        </p:nvSpPr>
        <p:spPr>
          <a:xfrm>
            <a:off x="8511201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41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38C9694-D9BD-9741-9515-6003A88C0DC9}"/>
              </a:ext>
            </a:extLst>
          </p:cNvPr>
          <p:cNvSpPr/>
          <p:nvPr/>
        </p:nvSpPr>
        <p:spPr>
          <a:xfrm>
            <a:off x="9400202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2E38383-35A4-6040-81B4-D8DCC1E7B423}"/>
              </a:ext>
            </a:extLst>
          </p:cNvPr>
          <p:cNvSpPr/>
          <p:nvPr/>
        </p:nvSpPr>
        <p:spPr>
          <a:xfrm>
            <a:off x="1361649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06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1D57E3-4205-5342-B595-930C4B0708DA}"/>
              </a:ext>
            </a:extLst>
          </p:cNvPr>
          <p:cNvSpPr/>
          <p:nvPr/>
        </p:nvSpPr>
        <p:spPr>
          <a:xfrm>
            <a:off x="2234126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76E4D40-DDB6-5E4F-944D-521FC497F70B}"/>
              </a:ext>
            </a:extLst>
          </p:cNvPr>
          <p:cNvSpPr/>
          <p:nvPr/>
        </p:nvSpPr>
        <p:spPr>
          <a:xfrm>
            <a:off x="3130118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E49A541-B0EF-B04D-9033-2752078834E3}"/>
              </a:ext>
            </a:extLst>
          </p:cNvPr>
          <p:cNvSpPr/>
          <p:nvPr/>
        </p:nvSpPr>
        <p:spPr>
          <a:xfrm>
            <a:off x="4034672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37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D8579DF-AA60-E74F-9C5F-09526232640B}"/>
              </a:ext>
            </a:extLst>
          </p:cNvPr>
          <p:cNvSpPr/>
          <p:nvPr/>
        </p:nvSpPr>
        <p:spPr>
          <a:xfrm>
            <a:off x="4917057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59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6A6B0CE-4B05-7C49-AA60-FE51FBB489AC}"/>
              </a:ext>
            </a:extLst>
          </p:cNvPr>
          <p:cNvSpPr/>
          <p:nvPr/>
        </p:nvSpPr>
        <p:spPr>
          <a:xfrm>
            <a:off x="5818262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78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D14A166-B036-3E4A-8228-7C9B97E841F5}"/>
              </a:ext>
            </a:extLst>
          </p:cNvPr>
          <p:cNvSpPr/>
          <p:nvPr/>
        </p:nvSpPr>
        <p:spPr>
          <a:xfrm>
            <a:off x="6714254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663C3D7-D06A-494F-8735-3CAFFEA98065}"/>
              </a:ext>
            </a:extLst>
          </p:cNvPr>
          <p:cNvSpPr/>
          <p:nvPr/>
        </p:nvSpPr>
        <p:spPr>
          <a:xfrm>
            <a:off x="7623297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89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B12060-09F2-5B48-9182-035C14F94DFF}"/>
              </a:ext>
            </a:extLst>
          </p:cNvPr>
          <p:cNvSpPr/>
          <p:nvPr/>
        </p:nvSpPr>
        <p:spPr>
          <a:xfrm>
            <a:off x="8518155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836D81E-082F-6E41-893A-6D579EA1117C}"/>
              </a:ext>
            </a:extLst>
          </p:cNvPr>
          <p:cNvSpPr/>
          <p:nvPr/>
        </p:nvSpPr>
        <p:spPr>
          <a:xfrm>
            <a:off x="9400202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E51A04-C1FD-774B-BC27-DB8BD4E532CF}"/>
              </a:ext>
            </a:extLst>
          </p:cNvPr>
          <p:cNvSpPr/>
          <p:nvPr/>
        </p:nvSpPr>
        <p:spPr>
          <a:xfrm>
            <a:off x="1355174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672D354-1A8D-F749-BF49-8274185EE21F}"/>
              </a:ext>
            </a:extLst>
          </p:cNvPr>
          <p:cNvSpPr/>
          <p:nvPr/>
        </p:nvSpPr>
        <p:spPr>
          <a:xfrm>
            <a:off x="2242677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37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8F1FD64-F1E3-7742-A666-8AE5C4340F20}"/>
              </a:ext>
            </a:extLst>
          </p:cNvPr>
          <p:cNvSpPr/>
          <p:nvPr/>
        </p:nvSpPr>
        <p:spPr>
          <a:xfrm>
            <a:off x="3133373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59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B322E2-C2FD-0343-9E9A-638864728CC9}"/>
              </a:ext>
            </a:extLst>
          </p:cNvPr>
          <p:cNvSpPr/>
          <p:nvPr/>
        </p:nvSpPr>
        <p:spPr>
          <a:xfrm>
            <a:off x="4024069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78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49583A0-72A2-0B4E-9942-77EBC75D1A72}"/>
              </a:ext>
            </a:extLst>
          </p:cNvPr>
          <p:cNvSpPr/>
          <p:nvPr/>
        </p:nvSpPr>
        <p:spPr>
          <a:xfrm>
            <a:off x="491896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89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80BAAF2-FE9F-784C-8026-AB447DFFD938}"/>
              </a:ext>
            </a:extLst>
          </p:cNvPr>
          <p:cNvSpPr/>
          <p:nvPr/>
        </p:nvSpPr>
        <p:spPr>
          <a:xfrm>
            <a:off x="581826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06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CDD232-D906-8E48-BC6C-7EFB35859E70}"/>
              </a:ext>
            </a:extLst>
          </p:cNvPr>
          <p:cNvSpPr/>
          <p:nvPr/>
        </p:nvSpPr>
        <p:spPr>
          <a:xfrm>
            <a:off x="759640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6FCA881-BEC0-054B-BC40-F01709B6C2BE}"/>
              </a:ext>
            </a:extLst>
          </p:cNvPr>
          <p:cNvSpPr/>
          <p:nvPr/>
        </p:nvSpPr>
        <p:spPr>
          <a:xfrm>
            <a:off x="851369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1CF870E-31CA-6B47-879A-C6359C967277}"/>
              </a:ext>
            </a:extLst>
          </p:cNvPr>
          <p:cNvSpPr/>
          <p:nvPr/>
        </p:nvSpPr>
        <p:spPr>
          <a:xfrm>
            <a:off x="6708896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337CFF2-57BE-DF41-881F-0298D6584118}"/>
              </a:ext>
            </a:extLst>
          </p:cNvPr>
          <p:cNvSpPr/>
          <p:nvPr/>
        </p:nvSpPr>
        <p:spPr>
          <a:xfrm>
            <a:off x="940020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C928111-781D-F84D-909C-66702385341E}"/>
              </a:ext>
            </a:extLst>
          </p:cNvPr>
          <p:cNvSpPr/>
          <p:nvPr/>
        </p:nvSpPr>
        <p:spPr>
          <a:xfrm>
            <a:off x="6720660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192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88958AB-D6C2-2D4C-B114-5683062899DF}"/>
              </a:ext>
            </a:extLst>
          </p:cNvPr>
          <p:cNvSpPr/>
          <p:nvPr/>
        </p:nvSpPr>
        <p:spPr>
          <a:xfrm>
            <a:off x="1361649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EEF8DD-E0BE-E243-B2F9-1B408E52AEF5}"/>
              </a:ext>
            </a:extLst>
          </p:cNvPr>
          <p:cNvSpPr/>
          <p:nvPr/>
        </p:nvSpPr>
        <p:spPr>
          <a:xfrm>
            <a:off x="2230336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37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C70CE2-2981-4F4E-827A-F81FF082A412}"/>
              </a:ext>
            </a:extLst>
          </p:cNvPr>
          <p:cNvSpPr/>
          <p:nvPr/>
        </p:nvSpPr>
        <p:spPr>
          <a:xfrm>
            <a:off x="3125229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59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44DDEE-E56D-D844-849E-AC4512F229F2}"/>
              </a:ext>
            </a:extLst>
          </p:cNvPr>
          <p:cNvSpPr/>
          <p:nvPr/>
        </p:nvSpPr>
        <p:spPr>
          <a:xfrm>
            <a:off x="4007353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78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9172D40-28C1-A44F-B3F5-A7174E4D00FA}"/>
              </a:ext>
            </a:extLst>
          </p:cNvPr>
          <p:cNvSpPr/>
          <p:nvPr/>
        </p:nvSpPr>
        <p:spPr>
          <a:xfrm>
            <a:off x="4889477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1F05493-1707-9B40-9916-B931F8E43A86}"/>
              </a:ext>
            </a:extLst>
          </p:cNvPr>
          <p:cNvSpPr/>
          <p:nvPr/>
        </p:nvSpPr>
        <p:spPr>
          <a:xfrm>
            <a:off x="5763960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106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54AB1F3-9DD6-C04B-8C36-2FACE13006C5}"/>
              </a:ext>
            </a:extLst>
          </p:cNvPr>
          <p:cNvSpPr/>
          <p:nvPr/>
        </p:nvSpPr>
        <p:spPr>
          <a:xfrm>
            <a:off x="6686736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321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81688E4-F9A2-684A-8B0B-5F43E5A9359F}"/>
              </a:ext>
            </a:extLst>
          </p:cNvPr>
          <p:cNvSpPr/>
          <p:nvPr/>
        </p:nvSpPr>
        <p:spPr>
          <a:xfrm>
            <a:off x="7576335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382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2186881-5857-7246-A667-6B81FE783D66}"/>
              </a:ext>
            </a:extLst>
          </p:cNvPr>
          <p:cNvSpPr/>
          <p:nvPr/>
        </p:nvSpPr>
        <p:spPr>
          <a:xfrm>
            <a:off x="8458459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494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5E93C24-D608-BE4B-B18F-7DE7615D5AA9}"/>
              </a:ext>
            </a:extLst>
          </p:cNvPr>
          <p:cNvSpPr/>
          <p:nvPr/>
        </p:nvSpPr>
        <p:spPr>
          <a:xfrm>
            <a:off x="9339915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192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623972C-2AFC-0746-90E2-919479A71717}"/>
              </a:ext>
            </a:extLst>
          </p:cNvPr>
          <p:cNvSpPr/>
          <p:nvPr/>
        </p:nvSpPr>
        <p:spPr>
          <a:xfrm>
            <a:off x="581826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106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B3868DE-49D5-6742-821B-CC8F6BB3FF1F}"/>
              </a:ext>
            </a:extLst>
          </p:cNvPr>
          <p:cNvSpPr/>
          <p:nvPr/>
        </p:nvSpPr>
        <p:spPr>
          <a:xfrm>
            <a:off x="759640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321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805577B-5A69-B84B-9375-DBE504A0C142}"/>
              </a:ext>
            </a:extLst>
          </p:cNvPr>
          <p:cNvSpPr/>
          <p:nvPr/>
        </p:nvSpPr>
        <p:spPr>
          <a:xfrm>
            <a:off x="851369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382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CE32F59-DC0D-9A4F-BCD5-8BC8169D7723}"/>
              </a:ext>
            </a:extLst>
          </p:cNvPr>
          <p:cNvSpPr/>
          <p:nvPr/>
        </p:nvSpPr>
        <p:spPr>
          <a:xfrm>
            <a:off x="940020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494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0C69B002-CCFC-EB42-9E23-6EBE437F5A6D}"/>
              </a:ext>
            </a:extLst>
          </p:cNvPr>
          <p:cNvCxnSpPr>
            <a:stCxn id="36" idx="1"/>
            <a:endCxn id="67" idx="1"/>
          </p:cNvCxnSpPr>
          <p:nvPr/>
        </p:nvCxnSpPr>
        <p:spPr>
          <a:xfrm rot="10800000" flipH="1" flipV="1">
            <a:off x="1348567" y="2134393"/>
            <a:ext cx="10278" cy="962865"/>
          </a:xfrm>
          <a:prstGeom prst="curvedConnector3">
            <a:avLst>
              <a:gd name="adj1" fmla="val -4952481"/>
            </a:avLst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CF1B57-FD9C-0B40-987A-26587AFC6089}"/>
              </a:ext>
            </a:extLst>
          </p:cNvPr>
          <p:cNvSpPr txBox="1"/>
          <p:nvPr/>
        </p:nvSpPr>
        <p:spPr>
          <a:xfrm>
            <a:off x="931452" y="2435618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counting sort</a:t>
            </a:r>
          </a:p>
        </p:txBody>
      </p: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926B3461-199E-B442-A6EA-62F9044B8DD6}"/>
              </a:ext>
            </a:extLst>
          </p:cNvPr>
          <p:cNvCxnSpPr/>
          <p:nvPr/>
        </p:nvCxnSpPr>
        <p:spPr>
          <a:xfrm rot="10800000" flipH="1" flipV="1">
            <a:off x="1343180" y="3103699"/>
            <a:ext cx="10278" cy="962865"/>
          </a:xfrm>
          <a:prstGeom prst="curvedConnector3">
            <a:avLst>
              <a:gd name="adj1" fmla="val -4952481"/>
            </a:avLst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3CBE3AC1-A18E-9F45-8F50-CAC383CEF71A}"/>
              </a:ext>
            </a:extLst>
          </p:cNvPr>
          <p:cNvCxnSpPr/>
          <p:nvPr/>
        </p:nvCxnSpPr>
        <p:spPr>
          <a:xfrm rot="10800000" flipH="1" flipV="1">
            <a:off x="1356263" y="4112515"/>
            <a:ext cx="10278" cy="962865"/>
          </a:xfrm>
          <a:prstGeom prst="curvedConnector3">
            <a:avLst>
              <a:gd name="adj1" fmla="val -4952481"/>
            </a:avLst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FCC613BC-F6AB-7C43-AC8B-13FC379D82C1}"/>
              </a:ext>
            </a:extLst>
          </p:cNvPr>
          <p:cNvCxnSpPr/>
          <p:nvPr/>
        </p:nvCxnSpPr>
        <p:spPr>
          <a:xfrm rot="10800000" flipH="1" flipV="1">
            <a:off x="1387194" y="5056990"/>
            <a:ext cx="10278" cy="962865"/>
          </a:xfrm>
          <a:prstGeom prst="curvedConnector3">
            <a:avLst>
              <a:gd name="adj1" fmla="val -4952481"/>
            </a:avLst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78F5727-B09B-8C4D-8DA4-8ACD466F3F9B}"/>
              </a:ext>
            </a:extLst>
          </p:cNvPr>
          <p:cNvSpPr txBox="1"/>
          <p:nvPr/>
        </p:nvSpPr>
        <p:spPr>
          <a:xfrm>
            <a:off x="918891" y="3422403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counting sort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38FD2C0-D08E-7E44-9AD5-FB81AA8FE956}"/>
              </a:ext>
            </a:extLst>
          </p:cNvPr>
          <p:cNvSpPr txBox="1"/>
          <p:nvPr/>
        </p:nvSpPr>
        <p:spPr>
          <a:xfrm>
            <a:off x="918891" y="437103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counting sort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B93221-6CB2-3942-A84F-55991AE16422}"/>
              </a:ext>
            </a:extLst>
          </p:cNvPr>
          <p:cNvSpPr txBox="1"/>
          <p:nvPr/>
        </p:nvSpPr>
        <p:spPr>
          <a:xfrm>
            <a:off x="903749" y="5344822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counting sort</a:t>
            </a:r>
          </a:p>
        </p:txBody>
      </p:sp>
    </p:spTree>
    <p:extLst>
      <p:ext uri="{BB962C8B-B14F-4D97-AF65-F5344CB8AC3E}">
        <p14:creationId xmlns:p14="http://schemas.microsoft.com/office/powerpoint/2010/main" val="403945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1" grpId="0" animBg="1"/>
      <p:bldP spid="122" grpId="0" animBg="1"/>
      <p:bldP spid="123" grpId="0" animBg="1"/>
      <p:bldP spid="124" grpId="0" animBg="1"/>
      <p:bldP spid="19" grpId="0"/>
      <p:bldP spid="106" grpId="0"/>
      <p:bldP spid="107" grpId="0"/>
      <p:bldP spid="10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F89A-494A-BD4C-BA60-4FB461A8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Code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Radix Sort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E69E7-A8B1-7641-8952-0BF24E68A21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static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radixSort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findMaximum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digitCount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countDigits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digit=0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digit&lt;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digitCount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digit++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countingSort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81924-5D08-6A46-AD67-3AA17AF5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5E282B-CBB6-1E4C-80A8-DCEDBEC8AC1D}"/>
                  </a:ext>
                </a:extLst>
              </p:cNvPr>
              <p:cNvSpPr txBox="1"/>
              <p:nvPr/>
            </p:nvSpPr>
            <p:spPr>
              <a:xfrm>
                <a:off x="7600166" y="350937"/>
                <a:ext cx="45918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sz="54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nb-NO" sz="5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5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nb-NO" sz="5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sz="5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5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5E282B-CBB6-1E4C-80A8-DCEDBEC8A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166" y="350937"/>
                <a:ext cx="4591834" cy="923330"/>
              </a:xfrm>
              <a:prstGeom prst="rect">
                <a:avLst/>
              </a:prstGeom>
              <a:blipFill>
                <a:blip r:embed="rId2"/>
                <a:stretch>
                  <a:fillRect r="-1653" b="-2837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0197B6F6-6856-C942-94EF-1D2AD5952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9028" y="359867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F21EFB2D-7A7B-DE42-A767-E49C37DE1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5496" y="198155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DABC2A-EB9F-484D-98EC-94D304850AEE}"/>
                  </a:ext>
                </a:extLst>
              </p:cNvPr>
              <p:cNvSpPr txBox="1"/>
              <p:nvPr/>
            </p:nvSpPr>
            <p:spPr>
              <a:xfrm>
                <a:off x="9273271" y="1972627"/>
                <a:ext cx="30909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sz="5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5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DABC2A-EB9F-484D-98EC-94D304850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271" y="1972627"/>
                <a:ext cx="3090974" cy="923330"/>
              </a:xfrm>
              <a:prstGeom prst="rect">
                <a:avLst/>
              </a:prstGeom>
              <a:blipFill>
                <a:blip r:embed="rId7"/>
                <a:stretch>
                  <a:fillRect l="-410" r="-2869" b="-2837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76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75BC-5D42-DA43-A9A6-FEB4FAB7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Code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Radix Sort / Helpers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59DE5-4192-3444-B193-64A48B66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8DFFB-F6B5-A94F-BF3C-D50DEEEF687D}"/>
              </a:ext>
            </a:extLst>
          </p:cNvPr>
          <p:cNvSpPr txBox="1"/>
          <p:nvPr/>
        </p:nvSpPr>
        <p:spPr>
          <a:xfrm>
            <a:off x="838200" y="2022231"/>
            <a:ext cx="9396046" cy="286232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static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findMaximum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any_index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=0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any_index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length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any_index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any_index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any_index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82FEE-E622-A44C-A08E-FDF1C3B45045}"/>
              </a:ext>
            </a:extLst>
          </p:cNvPr>
          <p:cNvSpPr txBox="1"/>
          <p:nvPr/>
        </p:nvSpPr>
        <p:spPr>
          <a:xfrm>
            <a:off x="4492521" y="5156021"/>
            <a:ext cx="6311343" cy="120032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static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digitAt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number,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position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divisor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Math.pow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position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number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divisor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40130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C7A3-9238-E748-BC6B-B61253EC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Sorting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3B031-C05A-F742-AB4A-BF95C345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59CDDEC-415E-8440-A7F4-9FF78D1A4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9729532"/>
                  </p:ext>
                </p:extLst>
              </p:nvPr>
            </p:nvGraphicFramePr>
            <p:xfrm>
              <a:off x="694944" y="2202044"/>
              <a:ext cx="10351006" cy="3337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48256">
                      <a:extLst>
                        <a:ext uri="{9D8B030D-6E8A-4147-A177-3AD203B41FA5}">
                          <a16:colId xmlns:a16="http://schemas.microsoft.com/office/drawing/2014/main" val="1470667643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829295875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434378689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64244521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2451159572"/>
                        </a:ext>
                      </a:extLst>
                    </a:gridCol>
                    <a:gridCol w="1172774">
                      <a:extLst>
                        <a:ext uri="{9D8B030D-6E8A-4147-A177-3AD203B41FA5}">
                          <a16:colId xmlns:a16="http://schemas.microsoft.com/office/drawing/2014/main" val="15978801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Runtime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Space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Stable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0186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>
                            <a:latin typeface="Montserrat" pitchFamily="2" charset="77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Worst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Space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Stable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3225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Selection Sort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5"/>
                              </a:solidFill>
                              <a:latin typeface="Montserrat" pitchFamily="2" charset="77"/>
                            </a:rPr>
                            <a:t>No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768992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7116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8694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Quick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5"/>
                              </a:solidFill>
                              <a:latin typeface="Montserrat" pitchFamily="2" charset="77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6368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Merge Sort</a:t>
                          </a: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6728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Counting Sort</a:t>
                          </a: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710475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Radix Sort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38087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59CDDEC-415E-8440-A7F4-9FF78D1A4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9729532"/>
                  </p:ext>
                </p:extLst>
              </p:nvPr>
            </p:nvGraphicFramePr>
            <p:xfrm>
              <a:off x="694944" y="2202044"/>
              <a:ext cx="10351006" cy="3341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48256">
                      <a:extLst>
                        <a:ext uri="{9D8B030D-6E8A-4147-A177-3AD203B41FA5}">
                          <a16:colId xmlns:a16="http://schemas.microsoft.com/office/drawing/2014/main" val="1470667643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829295875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434378689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64244521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2451159572"/>
                        </a:ext>
                      </a:extLst>
                    </a:gridCol>
                    <a:gridCol w="1172774">
                      <a:extLst>
                        <a:ext uri="{9D8B030D-6E8A-4147-A177-3AD203B41FA5}">
                          <a16:colId xmlns:a16="http://schemas.microsoft.com/office/drawing/2014/main" val="15978801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Runtime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Space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Stable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0186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>
                            <a:latin typeface="Montserrat" pitchFamily="2" charset="77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Worst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Space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Stable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3225222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Selection Sort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14184" t="-210345" r="-365248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14184" t="-210345" r="-265248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16429" t="-210345" r="-167143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3475" t="-210345" r="-65957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5"/>
                              </a:solidFill>
                              <a:latin typeface="Montserrat" pitchFamily="2" charset="77"/>
                            </a:rPr>
                            <a:t>No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768992878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14184" t="-310345" r="-365248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14184" t="-310345" r="-265248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316429" t="-310345" r="-167143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413475" t="-310345" r="-65957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7116749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14184" t="-396667" r="-365248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14184" t="-396667" r="-265248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316429" t="-396667" r="-167143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413475" t="-396667" r="-65957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8694533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Quick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14184" t="-513793" r="-365248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14184" t="-513793" r="-265248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316429" t="-513793" r="-167143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413475" t="-513793" r="-65957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5"/>
                              </a:solidFill>
                              <a:latin typeface="Montserrat" pitchFamily="2" charset="77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6368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Merge Sort</a:t>
                          </a: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184" t="-613793" r="-36524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4184" t="-613793" r="-26524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16429" t="-613793" r="-167143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3475" t="-613793" r="-6595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6728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Counting Sort</a:t>
                          </a: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14184" t="-690000" r="-36524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14184" t="-690000" r="-26524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16429" t="-690000" r="-16714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3475" t="-690000" r="-6595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710475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Radix Sort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184" t="-817241" r="-36524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4184" t="-817241" r="-26524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16429" t="-817241" r="-16714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3475" t="-817241" r="-6595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38087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27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167E-373C-124A-AF61-2FB64F43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0010F-4C1E-0F4E-A28A-25B3447771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O" dirty="0"/>
                  <a:t>Two kind of sort</a:t>
                </a:r>
              </a:p>
              <a:p>
                <a:pPr lvl="1"/>
                <a:r>
                  <a:rPr lang="en-NO" dirty="0"/>
                  <a:t>Comparison-based</a:t>
                </a:r>
              </a:p>
              <a:p>
                <a:pPr lvl="1"/>
                <a:r>
                  <a:rPr lang="en-NO" dirty="0"/>
                  <a:t>Integer / bucket sorts</a:t>
                </a:r>
              </a:p>
              <a:p>
                <a:pPr lvl="1"/>
                <a:endParaRPr lang="en-NO" dirty="0"/>
              </a:p>
              <a:p>
                <a:r>
                  <a:rPr lang="en-NO" dirty="0"/>
                  <a:t>Comparison-based</a:t>
                </a:r>
              </a:p>
              <a:p>
                <a:pPr lvl="1"/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NO" dirty="0"/>
                  <a:t> in the worst case</a:t>
                </a:r>
              </a:p>
              <a:p>
                <a:pPr lvl="1"/>
                <a:endParaRPr lang="en-NO" dirty="0"/>
              </a:p>
              <a:p>
                <a:r>
                  <a:rPr lang="en-NO" dirty="0"/>
                  <a:t>Integer sorts:</a:t>
                </a:r>
              </a:p>
              <a:p>
                <a:pPr lvl="1"/>
                <a:r>
                  <a:rPr lang="en-NO" dirty="0"/>
                  <a:t>Counting sort: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dirty="0"/>
              </a:p>
              <a:p>
                <a:pPr lvl="1"/>
                <a:r>
                  <a:rPr lang="en-NO" dirty="0"/>
                  <a:t>Radix sort: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⋅(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dirty="0"/>
              </a:p>
              <a:p>
                <a:pPr lvl="1"/>
                <a:endParaRPr lang="en-NO" dirty="0"/>
              </a:p>
              <a:p>
                <a:pPr lvl="1"/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0010F-4C1E-0F4E-A28A-25B344777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75EC5-559C-2343-8F54-9A41BC32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EC9BC-B0F1-0F47-9D98-2B0067E769AC}"/>
              </a:ext>
            </a:extLst>
          </p:cNvPr>
          <p:cNvSpPr txBox="1"/>
          <p:nvPr/>
        </p:nvSpPr>
        <p:spPr>
          <a:xfrm>
            <a:off x="6525442" y="2828835"/>
            <a:ext cx="4969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</a:rPr>
              <a:t>We will stop here for</a:t>
            </a:r>
          </a:p>
          <a:p>
            <a:pPr algn="ctr"/>
            <a:r>
              <a:rPr lang="en-NO" sz="3600" dirty="0">
                <a:solidFill>
                  <a:schemeClr val="accent3"/>
                </a:solidFill>
              </a:rPr>
              <a:t>sorting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22154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ADAD51-7B27-8948-9CAC-C66C5FA856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NO" dirty="0"/>
                  <a:t>The Theoretical Bound: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NO" dirty="0"/>
                  <a:t>)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NO" dirty="0"/>
                  <a:t>Comparison-based sorts vs. integer sorts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NO" dirty="0"/>
                  <a:t>Counting Sort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NO" dirty="0"/>
                  <a:t>Radix Sort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ADAD51-7B27-8948-9CAC-C66C5FA85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BE8390-8174-7440-8E1D-B652458B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fast can it be?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BF27CC-4011-E742-9956-B26340ED7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 theoretical lower bound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CD134-57E7-6347-9FC2-D06731B2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406260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53AF-2E87-B84F-9B91-510DC682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Sorting?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1072-2769-E743-93E4-38C7D8682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Finding a “</a:t>
            </a:r>
            <a:r>
              <a:rPr lang="en-NO" dirty="0">
                <a:solidFill>
                  <a:schemeClr val="accent3"/>
                </a:solidFill>
              </a:rPr>
              <a:t>permutation</a:t>
            </a:r>
            <a:r>
              <a:rPr lang="en-NO" dirty="0"/>
              <a:t>” that fits the ordering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9E839-DDE9-B54C-898F-C460FCA4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A98B1-21B7-884B-B3E2-EBF0C2E8BF8B}"/>
              </a:ext>
            </a:extLst>
          </p:cNvPr>
          <p:cNvSpPr txBox="1"/>
          <p:nvPr/>
        </p:nvSpPr>
        <p:spPr>
          <a:xfrm>
            <a:off x="6434385" y="2187841"/>
            <a:ext cx="2500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sort([a, b, c])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090CF3-5FD5-4849-ADB0-DDD2C0B6A2DD}"/>
                  </a:ext>
                </a:extLst>
              </p:cNvPr>
              <p:cNvSpPr txBox="1"/>
              <p:nvPr/>
            </p:nvSpPr>
            <p:spPr>
              <a:xfrm>
                <a:off x="8064445" y="2732042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090CF3-5FD5-4849-ADB0-DDD2C0B6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45" y="2732042"/>
                <a:ext cx="1415837" cy="369332"/>
              </a:xfrm>
              <a:prstGeom prst="rect">
                <a:avLst/>
              </a:prstGeom>
              <a:blipFill>
                <a:blip r:embed="rId2"/>
                <a:stretch>
                  <a:fillRect l="-893" b="-1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FA13FA-D6D4-1745-8DE7-1590B12BD92E}"/>
                  </a:ext>
                </a:extLst>
              </p:cNvPr>
              <p:cNvSpPr txBox="1"/>
              <p:nvPr/>
            </p:nvSpPr>
            <p:spPr>
              <a:xfrm>
                <a:off x="8064445" y="5561845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FA13FA-D6D4-1745-8DE7-1590B12BD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45" y="5561845"/>
                <a:ext cx="1415837" cy="369332"/>
              </a:xfrm>
              <a:prstGeom prst="rect">
                <a:avLst/>
              </a:prstGeom>
              <a:blipFill>
                <a:blip r:embed="rId3"/>
                <a:stretch>
                  <a:fillRect l="-893" b="-96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5C8273-6896-A54B-BDA0-7FC5355EF7FF}"/>
                  </a:ext>
                </a:extLst>
              </p:cNvPr>
              <p:cNvSpPr txBox="1"/>
              <p:nvPr/>
            </p:nvSpPr>
            <p:spPr>
              <a:xfrm>
                <a:off x="8064445" y="3298003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5C8273-6896-A54B-BDA0-7FC5355EF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45" y="3298003"/>
                <a:ext cx="1415837" cy="369332"/>
              </a:xfrm>
              <a:prstGeom prst="rect">
                <a:avLst/>
              </a:prstGeom>
              <a:blipFill>
                <a:blip r:embed="rId4"/>
                <a:stretch>
                  <a:fillRect l="-893" r="-2679"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4D76EF-2296-154D-8253-062CFB3566C0}"/>
                  </a:ext>
                </a:extLst>
              </p:cNvPr>
              <p:cNvSpPr txBox="1"/>
              <p:nvPr/>
            </p:nvSpPr>
            <p:spPr>
              <a:xfrm>
                <a:off x="8064445" y="4995886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4D76EF-2296-154D-8253-062CFB356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45" y="4995886"/>
                <a:ext cx="1415837" cy="369332"/>
              </a:xfrm>
              <a:prstGeom prst="rect">
                <a:avLst/>
              </a:prstGeom>
              <a:blipFill>
                <a:blip r:embed="rId5"/>
                <a:stretch>
                  <a:fillRect l="-893" r="-2679"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DB6941-2625-6A4C-802A-A095571AFD20}"/>
                  </a:ext>
                </a:extLst>
              </p:cNvPr>
              <p:cNvSpPr txBox="1"/>
              <p:nvPr/>
            </p:nvSpPr>
            <p:spPr>
              <a:xfrm>
                <a:off x="8055949" y="4429925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DB6941-2625-6A4C-802A-A095571AF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949" y="4429925"/>
                <a:ext cx="1415837" cy="369332"/>
              </a:xfrm>
              <a:prstGeom prst="rect">
                <a:avLst/>
              </a:prstGeom>
              <a:blipFill>
                <a:blip r:embed="rId6"/>
                <a:stretch>
                  <a:fillRect l="-3571"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697D476-667A-3345-A4DA-9A047C43DD83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16200000" flipH="1">
            <a:off x="7411838" y="2830062"/>
            <a:ext cx="925496" cy="379717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DC854AF-EF5E-7E41-B2DE-E8926FB767F6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7694819" y="2547081"/>
            <a:ext cx="359535" cy="379717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6F73B504-43FA-374D-A324-C1A26A45ED49}"/>
              </a:ext>
            </a:extLst>
          </p:cNvPr>
          <p:cNvCxnSpPr>
            <a:cxnSpLocks/>
            <a:stCxn id="7" idx="2"/>
            <a:endCxn id="28" idx="1"/>
          </p:cNvCxnSpPr>
          <p:nvPr/>
        </p:nvCxnSpPr>
        <p:spPr>
          <a:xfrm rot="16200000" flipH="1">
            <a:off x="7128858" y="3113042"/>
            <a:ext cx="1491457" cy="379717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DB4078-CC57-754B-AA0B-559F8C3812A5}"/>
                  </a:ext>
                </a:extLst>
              </p:cNvPr>
              <p:cNvSpPr txBox="1"/>
              <p:nvPr/>
            </p:nvSpPr>
            <p:spPr>
              <a:xfrm>
                <a:off x="8064445" y="3863964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DB4078-CC57-754B-AA0B-559F8C381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45" y="3863964"/>
                <a:ext cx="1415837" cy="369332"/>
              </a:xfrm>
              <a:prstGeom prst="rect">
                <a:avLst/>
              </a:prstGeom>
              <a:blipFill>
                <a:blip r:embed="rId7"/>
                <a:stretch>
                  <a:fillRect l="-3571" b="-1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C98150A-8C9F-5C46-9873-153B5A34020A}"/>
              </a:ext>
            </a:extLst>
          </p:cNvPr>
          <p:cNvCxnSpPr>
            <a:cxnSpLocks/>
            <a:stCxn id="7" idx="2"/>
            <a:endCxn id="13" idx="1"/>
          </p:cNvCxnSpPr>
          <p:nvPr/>
        </p:nvCxnSpPr>
        <p:spPr>
          <a:xfrm rot="16200000" flipH="1">
            <a:off x="6841629" y="3400271"/>
            <a:ext cx="2057418" cy="37122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6D4039-C7B0-6E4D-AABB-09D939F97C99}"/>
              </a:ext>
            </a:extLst>
          </p:cNvPr>
          <p:cNvCxnSpPr>
            <a:cxnSpLocks/>
            <a:stCxn id="7" idx="2"/>
            <a:endCxn id="12" idx="1"/>
          </p:cNvCxnSpPr>
          <p:nvPr/>
        </p:nvCxnSpPr>
        <p:spPr>
          <a:xfrm rot="16200000" flipH="1">
            <a:off x="6562897" y="3679003"/>
            <a:ext cx="2623379" cy="379717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797C1AFD-B923-DF48-AA26-740FE4DC36D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6279917" y="3961983"/>
            <a:ext cx="3189338" cy="379717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" name="Right Brace 55">
            <a:extLst>
              <a:ext uri="{FF2B5EF4-FFF2-40B4-BE49-F238E27FC236}">
                <a16:creationId xmlns:a16="http://schemas.microsoft.com/office/drawing/2014/main" id="{4DE9D5C9-02FE-B54D-B6BE-14D0222812D4}"/>
              </a:ext>
            </a:extLst>
          </p:cNvPr>
          <p:cNvSpPr/>
          <p:nvPr/>
        </p:nvSpPr>
        <p:spPr>
          <a:xfrm>
            <a:off x="9587345" y="2732042"/>
            <a:ext cx="149955" cy="32771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168F1CE-5128-3744-AB2B-3AD17781261E}"/>
                  </a:ext>
                </a:extLst>
              </p:cNvPr>
              <p:cNvSpPr txBox="1"/>
              <p:nvPr/>
            </p:nvSpPr>
            <p:spPr>
              <a:xfrm>
                <a:off x="9844363" y="4185960"/>
                <a:ext cx="2056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NO" dirty="0">
                    <a:solidFill>
                      <a:schemeClr val="accent3"/>
                    </a:solidFill>
                  </a:rPr>
                  <a:t> </a:t>
                </a:r>
                <a:r>
                  <a:rPr lang="en-NO" dirty="0">
                    <a:solidFill>
                      <a:schemeClr val="accent3"/>
                    </a:solidFill>
                    <a:latin typeface="Montserrat" pitchFamily="2" charset="77"/>
                  </a:rPr>
                  <a:t>permutations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168F1CE-5128-3744-AB2B-3AD177812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363" y="4185960"/>
                <a:ext cx="2056140" cy="369332"/>
              </a:xfrm>
              <a:prstGeom prst="rect">
                <a:avLst/>
              </a:prstGeom>
              <a:blipFill>
                <a:blip r:embed="rId8"/>
                <a:stretch>
                  <a:fillRect t="-6667" r="-1852" b="-2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41704D-8671-7F45-9D14-988126CDABF3}"/>
              </a:ext>
            </a:extLst>
          </p:cNvPr>
          <p:cNvCxnSpPr>
            <a:cxnSpLocks/>
          </p:cNvCxnSpPr>
          <p:nvPr/>
        </p:nvCxnSpPr>
        <p:spPr>
          <a:xfrm>
            <a:off x="7342909" y="2077169"/>
            <a:ext cx="1339273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509C73-E04E-A44D-ACA2-3699677A6BAA}"/>
                  </a:ext>
                </a:extLst>
              </p:cNvPr>
              <p:cNvSpPr txBox="1"/>
              <p:nvPr/>
            </p:nvSpPr>
            <p:spPr>
              <a:xfrm>
                <a:off x="7955056" y="1748022"/>
                <a:ext cx="218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509C73-E04E-A44D-ACA2-3699677A6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56" y="1748022"/>
                <a:ext cx="218778" cy="276999"/>
              </a:xfrm>
              <a:prstGeom prst="rect">
                <a:avLst/>
              </a:prstGeom>
              <a:blipFill>
                <a:blip r:embed="rId9"/>
                <a:stretch>
                  <a:fillRect l="-11111" r="-5556" b="-43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2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28" grpId="0"/>
      <p:bldP spid="56" grpId="0" animBg="1"/>
      <p:bldP spid="57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7E1B-02BC-D047-A638-D59FDFFA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CA745-1D7D-D146-8509-327E1F16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673" y="6356350"/>
            <a:ext cx="757518" cy="365125"/>
          </a:xfrm>
        </p:spPr>
        <p:txBody>
          <a:bodyPr/>
          <a:lstStyle/>
          <a:p>
            <a:fld id="{9EAE67CF-1745-2945-BC67-7BD79F205591}" type="slidenum">
              <a:rPr lang="en-NO" sz="1050" smtClean="0"/>
              <a:t>5</a:t>
            </a:fld>
            <a:endParaRPr lang="en-NO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10EEE6-8AD4-1341-87DA-922AA365C9EA}"/>
                  </a:ext>
                </a:extLst>
              </p:cNvPr>
              <p:cNvSpPr txBox="1"/>
              <p:nvPr/>
            </p:nvSpPr>
            <p:spPr>
              <a:xfrm>
                <a:off x="6769977" y="3062868"/>
                <a:ext cx="6471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10EEE6-8AD4-1341-87DA-922AA365C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977" y="3062868"/>
                <a:ext cx="647100" cy="276999"/>
              </a:xfrm>
              <a:prstGeom prst="rect">
                <a:avLst/>
              </a:prstGeom>
              <a:blipFill>
                <a:blip r:embed="rId2"/>
                <a:stretch>
                  <a:fillRect l="-3846" r="-5769" b="-8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2A6B9F-9FA7-FD44-BA75-DA550BF88F5A}"/>
                  </a:ext>
                </a:extLst>
              </p:cNvPr>
              <p:cNvSpPr txBox="1"/>
              <p:nvPr/>
            </p:nvSpPr>
            <p:spPr>
              <a:xfrm>
                <a:off x="4765448" y="3815948"/>
                <a:ext cx="6263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2A6B9F-9FA7-FD44-BA75-DA550BF88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48" y="3815948"/>
                <a:ext cx="626325" cy="276999"/>
              </a:xfrm>
              <a:prstGeom prst="rect">
                <a:avLst/>
              </a:prstGeom>
              <a:blipFill>
                <a:blip r:embed="rId3"/>
                <a:stretch>
                  <a:fillRect l="-6000" r="-2000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840DD2-AA5D-A449-95F8-BAAF92520508}"/>
                  </a:ext>
                </a:extLst>
              </p:cNvPr>
              <p:cNvSpPr txBox="1"/>
              <p:nvPr/>
            </p:nvSpPr>
            <p:spPr>
              <a:xfrm>
                <a:off x="2921699" y="5369067"/>
                <a:ext cx="1061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840DD2-AA5D-A449-95F8-BAAF92520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99" y="5369067"/>
                <a:ext cx="1061573" cy="276999"/>
              </a:xfrm>
              <a:prstGeom prst="rect">
                <a:avLst/>
              </a:prstGeom>
              <a:blipFill>
                <a:blip r:embed="rId4"/>
                <a:stretch>
                  <a:fillRect l="-1176" r="-1176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438B9B-77BE-A840-8166-3E44BFFB928F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rot="5400000">
            <a:off x="5848029" y="2570449"/>
            <a:ext cx="476081" cy="20149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AD1063-FF3E-8E4A-93B5-556576BF8954}"/>
                  </a:ext>
                </a:extLst>
              </p:cNvPr>
              <p:cNvSpPr txBox="1"/>
              <p:nvPr/>
            </p:nvSpPr>
            <p:spPr>
              <a:xfrm>
                <a:off x="5609399" y="4655444"/>
                <a:ext cx="630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AD1063-FF3E-8E4A-93B5-556576BF8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399" y="4655444"/>
                <a:ext cx="630109" cy="276999"/>
              </a:xfrm>
              <a:prstGeom prst="rect">
                <a:avLst/>
              </a:prstGeom>
              <a:blipFill>
                <a:blip r:embed="rId5"/>
                <a:stretch>
                  <a:fillRect l="-1961" r="-1961" b="-869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7A7B84-0F93-314E-8621-9846C1887803}"/>
                  </a:ext>
                </a:extLst>
              </p:cNvPr>
              <p:cNvSpPr txBox="1"/>
              <p:nvPr/>
            </p:nvSpPr>
            <p:spPr>
              <a:xfrm>
                <a:off x="4446271" y="5369067"/>
                <a:ext cx="126468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7A7B84-0F93-314E-8621-9846C1887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271" y="5369067"/>
                <a:ext cx="1264681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2">
            <a:extLst>
              <a:ext uri="{FF2B5EF4-FFF2-40B4-BE49-F238E27FC236}">
                <a16:creationId xmlns:a16="http://schemas.microsoft.com/office/drawing/2014/main" id="{F9C36A4C-74F7-0F44-8977-7FFFA6F9145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5400000">
            <a:off x="3627489" y="3917945"/>
            <a:ext cx="1276120" cy="1626125"/>
          </a:xfrm>
          <a:prstGeom prst="bentConnector3">
            <a:avLst>
              <a:gd name="adj1" fmla="val 21772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2">
            <a:extLst>
              <a:ext uri="{FF2B5EF4-FFF2-40B4-BE49-F238E27FC236}">
                <a16:creationId xmlns:a16="http://schemas.microsoft.com/office/drawing/2014/main" id="{E4492C91-96DD-6141-8922-1FE89DCB643F}"/>
              </a:ext>
            </a:extLst>
          </p:cNvPr>
          <p:cNvCxnSpPr>
            <a:cxnSpLocks/>
            <a:stCxn id="45" idx="2"/>
            <a:endCxn id="54" idx="0"/>
          </p:cNvCxnSpPr>
          <p:nvPr/>
        </p:nvCxnSpPr>
        <p:spPr>
          <a:xfrm rot="16200000" flipH="1">
            <a:off x="5220284" y="3951273"/>
            <a:ext cx="562497" cy="8458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52">
            <a:extLst>
              <a:ext uri="{FF2B5EF4-FFF2-40B4-BE49-F238E27FC236}">
                <a16:creationId xmlns:a16="http://schemas.microsoft.com/office/drawing/2014/main" id="{6312FC0F-EE6E-6F4F-82E2-81592B7D315A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 rot="5400000">
            <a:off x="5283221" y="4727834"/>
            <a:ext cx="436624" cy="8458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8459EED-1AF6-D04F-AB27-EDE7C04BFEF3}"/>
                  </a:ext>
                </a:extLst>
              </p:cNvPr>
              <p:cNvSpPr txBox="1"/>
              <p:nvPr/>
            </p:nvSpPr>
            <p:spPr>
              <a:xfrm>
                <a:off x="6173951" y="5369067"/>
                <a:ext cx="10917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8459EED-1AF6-D04F-AB27-EDE7C04BF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951" y="5369067"/>
                <a:ext cx="1091721" cy="276999"/>
              </a:xfrm>
              <a:prstGeom prst="rect">
                <a:avLst/>
              </a:prstGeom>
              <a:blipFill>
                <a:blip r:embed="rId7"/>
                <a:stretch>
                  <a:fillRect r="-1149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52">
            <a:extLst>
              <a:ext uri="{FF2B5EF4-FFF2-40B4-BE49-F238E27FC236}">
                <a16:creationId xmlns:a16="http://schemas.microsoft.com/office/drawing/2014/main" id="{DA46CD1F-2512-4C4E-8F79-67820EEC757E}"/>
              </a:ext>
            </a:extLst>
          </p:cNvPr>
          <p:cNvCxnSpPr>
            <a:cxnSpLocks/>
            <a:stCxn id="54" idx="2"/>
            <a:endCxn id="123" idx="0"/>
          </p:cNvCxnSpPr>
          <p:nvPr/>
        </p:nvCxnSpPr>
        <p:spPr>
          <a:xfrm rot="16200000" flipH="1">
            <a:off x="6103821" y="4753076"/>
            <a:ext cx="436624" cy="7953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BFF82BEE-9A42-5D4B-A5C7-79BC9B3C5258}"/>
                  </a:ext>
                </a:extLst>
              </p:cNvPr>
              <p:cNvSpPr txBox="1"/>
              <p:nvPr/>
            </p:nvSpPr>
            <p:spPr>
              <a:xfrm>
                <a:off x="9496764" y="3822804"/>
                <a:ext cx="630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BFF82BEE-9A42-5D4B-A5C7-79BC9B3C5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764" y="3822804"/>
                <a:ext cx="630109" cy="276999"/>
              </a:xfrm>
              <a:prstGeom prst="rect">
                <a:avLst/>
              </a:prstGeom>
              <a:blipFill>
                <a:blip r:embed="rId8"/>
                <a:stretch>
                  <a:fillRect l="-1961" r="-1961" b="-41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573388C-5586-F74E-9522-147712B542D0}"/>
                  </a:ext>
                </a:extLst>
              </p:cNvPr>
              <p:cNvSpPr txBox="1"/>
              <p:nvPr/>
            </p:nvSpPr>
            <p:spPr>
              <a:xfrm>
                <a:off x="7728671" y="5369067"/>
                <a:ext cx="1061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573388C-5586-F74E-9522-147712B5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671" y="5369067"/>
                <a:ext cx="1061573" cy="276999"/>
              </a:xfrm>
              <a:prstGeom prst="rect">
                <a:avLst/>
              </a:prstGeom>
              <a:blipFill>
                <a:blip r:embed="rId9"/>
                <a:stretch>
                  <a:fillRect l="-3529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Straight Arrow Connector 52">
            <a:extLst>
              <a:ext uri="{FF2B5EF4-FFF2-40B4-BE49-F238E27FC236}">
                <a16:creationId xmlns:a16="http://schemas.microsoft.com/office/drawing/2014/main" id="{7322D881-21D8-A844-B443-1A960CB4C862}"/>
              </a:ext>
            </a:extLst>
          </p:cNvPr>
          <p:cNvCxnSpPr>
            <a:cxnSpLocks/>
            <a:stCxn id="44" idx="2"/>
            <a:endCxn id="196" idx="0"/>
          </p:cNvCxnSpPr>
          <p:nvPr/>
        </p:nvCxnSpPr>
        <p:spPr>
          <a:xfrm rot="16200000" flipH="1">
            <a:off x="8211205" y="2222189"/>
            <a:ext cx="482937" cy="27182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52">
            <a:extLst>
              <a:ext uri="{FF2B5EF4-FFF2-40B4-BE49-F238E27FC236}">
                <a16:creationId xmlns:a16="http://schemas.microsoft.com/office/drawing/2014/main" id="{63A6A948-19CB-D744-8E9D-90131E8B93F0}"/>
              </a:ext>
            </a:extLst>
          </p:cNvPr>
          <p:cNvCxnSpPr>
            <a:cxnSpLocks/>
            <a:stCxn id="196" idx="2"/>
            <a:endCxn id="197" idx="0"/>
          </p:cNvCxnSpPr>
          <p:nvPr/>
        </p:nvCxnSpPr>
        <p:spPr>
          <a:xfrm rot="5400000">
            <a:off x="8401007" y="3958255"/>
            <a:ext cx="1269264" cy="1552361"/>
          </a:xfrm>
          <a:prstGeom prst="bentConnector3">
            <a:avLst>
              <a:gd name="adj1" fmla="val 2162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F8560740-31A5-BE48-8F34-C139DE812B90}"/>
                  </a:ext>
                </a:extLst>
              </p:cNvPr>
              <p:cNvSpPr txBox="1"/>
              <p:nvPr/>
            </p:nvSpPr>
            <p:spPr>
              <a:xfrm>
                <a:off x="10320286" y="4655444"/>
                <a:ext cx="6263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F8560740-31A5-BE48-8F34-C139DE812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286" y="4655444"/>
                <a:ext cx="626325" cy="276999"/>
              </a:xfrm>
              <a:prstGeom prst="rect">
                <a:avLst/>
              </a:prstGeom>
              <a:blipFill>
                <a:blip r:embed="rId10"/>
                <a:stretch>
                  <a:fillRect l="-5882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Straight Arrow Connector 52">
            <a:extLst>
              <a:ext uri="{FF2B5EF4-FFF2-40B4-BE49-F238E27FC236}">
                <a16:creationId xmlns:a16="http://schemas.microsoft.com/office/drawing/2014/main" id="{8A552074-BE70-544E-8007-A84A9B07B560}"/>
              </a:ext>
            </a:extLst>
          </p:cNvPr>
          <p:cNvCxnSpPr>
            <a:cxnSpLocks/>
            <a:stCxn id="196" idx="2"/>
            <a:endCxn id="242" idx="0"/>
          </p:cNvCxnSpPr>
          <p:nvPr/>
        </p:nvCxnSpPr>
        <p:spPr>
          <a:xfrm rot="16200000" flipH="1">
            <a:off x="9944814" y="3966808"/>
            <a:ext cx="555641" cy="8216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D1B7A0CA-5444-B043-85C2-BC208395D649}"/>
                  </a:ext>
                </a:extLst>
              </p:cNvPr>
              <p:cNvSpPr txBox="1"/>
              <p:nvPr/>
            </p:nvSpPr>
            <p:spPr>
              <a:xfrm>
                <a:off x="9253243" y="5369067"/>
                <a:ext cx="1117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D1B7A0CA-5444-B043-85C2-BC208395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243" y="5369067"/>
                <a:ext cx="1117152" cy="276999"/>
              </a:xfrm>
              <a:prstGeom prst="rect">
                <a:avLst/>
              </a:prstGeom>
              <a:blipFill>
                <a:blip r:embed="rId11"/>
                <a:stretch>
                  <a:fillRect l="-1124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Straight Arrow Connector 52">
            <a:extLst>
              <a:ext uri="{FF2B5EF4-FFF2-40B4-BE49-F238E27FC236}">
                <a16:creationId xmlns:a16="http://schemas.microsoft.com/office/drawing/2014/main" id="{97BC44D6-05F9-A044-BBC9-B542AEDB461A}"/>
              </a:ext>
            </a:extLst>
          </p:cNvPr>
          <p:cNvCxnSpPr>
            <a:cxnSpLocks/>
            <a:stCxn id="242" idx="2"/>
            <a:endCxn id="249" idx="0"/>
          </p:cNvCxnSpPr>
          <p:nvPr/>
        </p:nvCxnSpPr>
        <p:spPr>
          <a:xfrm rot="5400000">
            <a:off x="10004322" y="4739940"/>
            <a:ext cx="436624" cy="8216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52">
            <a:extLst>
              <a:ext uri="{FF2B5EF4-FFF2-40B4-BE49-F238E27FC236}">
                <a16:creationId xmlns:a16="http://schemas.microsoft.com/office/drawing/2014/main" id="{A7BAA34F-BD5E-734E-A958-17CDD95C4BF8}"/>
              </a:ext>
            </a:extLst>
          </p:cNvPr>
          <p:cNvCxnSpPr>
            <a:cxnSpLocks/>
            <a:stCxn id="242" idx="2"/>
            <a:endCxn id="349" idx="0"/>
          </p:cNvCxnSpPr>
          <p:nvPr/>
        </p:nvCxnSpPr>
        <p:spPr>
          <a:xfrm rot="16200000" flipH="1">
            <a:off x="10799934" y="4765957"/>
            <a:ext cx="436624" cy="7695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F02A42C2-3A00-9B48-82FC-84774117AC4A}"/>
                  </a:ext>
                </a:extLst>
              </p:cNvPr>
              <p:cNvSpPr txBox="1"/>
              <p:nvPr/>
            </p:nvSpPr>
            <p:spPr>
              <a:xfrm>
                <a:off x="10833396" y="5369067"/>
                <a:ext cx="11392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F02A42C2-3A00-9B48-82FC-84774117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96" y="5369067"/>
                <a:ext cx="1139295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TextBox 383">
            <a:extLst>
              <a:ext uri="{FF2B5EF4-FFF2-40B4-BE49-F238E27FC236}">
                <a16:creationId xmlns:a16="http://schemas.microsoft.com/office/drawing/2014/main" id="{3FEB5B56-2FA2-7044-B513-8C738D5F6677}"/>
              </a:ext>
            </a:extLst>
          </p:cNvPr>
          <p:cNvSpPr txBox="1"/>
          <p:nvPr/>
        </p:nvSpPr>
        <p:spPr>
          <a:xfrm>
            <a:off x="5843184" y="2067888"/>
            <a:ext cx="2500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sort([a, b, c])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20EB8D1D-C2EE-374A-9863-901759C7F9C1}"/>
              </a:ext>
            </a:extLst>
          </p:cNvPr>
          <p:cNvSpPr txBox="1"/>
          <p:nvPr/>
        </p:nvSpPr>
        <p:spPr>
          <a:xfrm>
            <a:off x="5028326" y="323117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3105A23D-E068-EC42-85B7-4BAA8F7CD57A}"/>
              </a:ext>
            </a:extLst>
          </p:cNvPr>
          <p:cNvSpPr txBox="1"/>
          <p:nvPr/>
        </p:nvSpPr>
        <p:spPr>
          <a:xfrm>
            <a:off x="9496764" y="3238028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no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32960F49-5F94-7741-A337-A2DBEAB62245}"/>
              </a:ext>
            </a:extLst>
          </p:cNvPr>
          <p:cNvCxnSpPr>
            <a:stCxn id="384" idx="2"/>
            <a:endCxn id="44" idx="0"/>
          </p:cNvCxnSpPr>
          <p:nvPr/>
        </p:nvCxnSpPr>
        <p:spPr>
          <a:xfrm>
            <a:off x="7093527" y="2437220"/>
            <a:ext cx="0" cy="62564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5" name="TextBox 414">
            <a:extLst>
              <a:ext uri="{FF2B5EF4-FFF2-40B4-BE49-F238E27FC236}">
                <a16:creationId xmlns:a16="http://schemas.microsoft.com/office/drawing/2014/main" id="{290A0388-74EE-254C-A11A-53BB5655861F}"/>
              </a:ext>
            </a:extLst>
          </p:cNvPr>
          <p:cNvSpPr txBox="1"/>
          <p:nvPr/>
        </p:nvSpPr>
        <p:spPr>
          <a:xfrm>
            <a:off x="3358827" y="399802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C218FE9-C638-F841-A4C8-B0F00FB9F624}"/>
              </a:ext>
            </a:extLst>
          </p:cNvPr>
          <p:cNvSpPr txBox="1"/>
          <p:nvPr/>
        </p:nvSpPr>
        <p:spPr>
          <a:xfrm>
            <a:off x="5005069" y="4818475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82E6B318-1808-3640-89EE-DE11CDBB7462}"/>
              </a:ext>
            </a:extLst>
          </p:cNvPr>
          <p:cNvSpPr txBox="1"/>
          <p:nvPr/>
        </p:nvSpPr>
        <p:spPr>
          <a:xfrm>
            <a:off x="8163497" y="404246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3CD90C9A-5531-B144-8315-5D9D3BA515E6}"/>
              </a:ext>
            </a:extLst>
          </p:cNvPr>
          <p:cNvSpPr txBox="1"/>
          <p:nvPr/>
        </p:nvSpPr>
        <p:spPr>
          <a:xfrm>
            <a:off x="9714063" y="480675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8DA09F45-2D77-3341-86CE-DD5044A680D8}"/>
              </a:ext>
            </a:extLst>
          </p:cNvPr>
          <p:cNvSpPr txBox="1"/>
          <p:nvPr/>
        </p:nvSpPr>
        <p:spPr>
          <a:xfrm>
            <a:off x="5561647" y="404246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6A03CDA4-A4B4-5B4D-910D-DF5E8A686F77}"/>
              </a:ext>
            </a:extLst>
          </p:cNvPr>
          <p:cNvSpPr txBox="1"/>
          <p:nvPr/>
        </p:nvSpPr>
        <p:spPr>
          <a:xfrm>
            <a:off x="6358305" y="484297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9DE0E9A-C259-3446-9F4D-54057EE355C6}"/>
              </a:ext>
            </a:extLst>
          </p:cNvPr>
          <p:cNvSpPr txBox="1"/>
          <p:nvPr/>
        </p:nvSpPr>
        <p:spPr>
          <a:xfrm>
            <a:off x="10272309" y="4042465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594804B4-A313-A14D-B0A1-C1E287DAE1BD}"/>
              </a:ext>
            </a:extLst>
          </p:cNvPr>
          <p:cNvSpPr txBox="1"/>
          <p:nvPr/>
        </p:nvSpPr>
        <p:spPr>
          <a:xfrm>
            <a:off x="11026018" y="480675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no</a:t>
            </a:r>
          </a:p>
        </p:txBody>
      </p: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84CBB4D6-3B2B-BE4D-8C44-DA163124314F}"/>
              </a:ext>
            </a:extLst>
          </p:cNvPr>
          <p:cNvCxnSpPr>
            <a:cxnSpLocks/>
          </p:cNvCxnSpPr>
          <p:nvPr/>
        </p:nvCxnSpPr>
        <p:spPr>
          <a:xfrm>
            <a:off x="2946886" y="6046926"/>
            <a:ext cx="9025805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0EE6E290-9D31-C246-97E9-D808E07948F6}"/>
                  </a:ext>
                </a:extLst>
              </p:cNvPr>
              <p:cNvSpPr txBox="1"/>
              <p:nvPr/>
            </p:nvSpPr>
            <p:spPr>
              <a:xfrm>
                <a:off x="6431718" y="6169580"/>
                <a:ext cx="2056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NO" dirty="0">
                    <a:solidFill>
                      <a:schemeClr val="accent3"/>
                    </a:solidFill>
                  </a:rPr>
                  <a:t> </a:t>
                </a:r>
                <a:r>
                  <a:rPr lang="en-NO" dirty="0">
                    <a:solidFill>
                      <a:schemeClr val="accent3"/>
                    </a:solidFill>
                    <a:latin typeface="Montserrat" pitchFamily="2" charset="77"/>
                  </a:rPr>
                  <a:t>permutations</a:t>
                </a:r>
              </a:p>
            </p:txBody>
          </p:sp>
        </mc:Choice>
        <mc:Fallback xmlns="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0EE6E290-9D31-C246-97E9-D808E0794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18" y="6169580"/>
                <a:ext cx="2056140" cy="369332"/>
              </a:xfrm>
              <a:prstGeom prst="rect">
                <a:avLst/>
              </a:prstGeom>
              <a:blipFill>
                <a:blip r:embed="rId13"/>
                <a:stretch>
                  <a:fillRect t="-6452" r="-1840" b="-1935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32482085-0F8E-834D-8B79-0DAD99AC4FB9}"/>
              </a:ext>
            </a:extLst>
          </p:cNvPr>
          <p:cNvCxnSpPr>
            <a:cxnSpLocks/>
          </p:cNvCxnSpPr>
          <p:nvPr/>
        </p:nvCxnSpPr>
        <p:spPr>
          <a:xfrm flipV="1">
            <a:off x="2563469" y="3062868"/>
            <a:ext cx="0" cy="260849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805AD30E-7683-BB47-8E6D-EB0AB85D2B38}"/>
                  </a:ext>
                </a:extLst>
              </p:cNvPr>
              <p:cNvSpPr txBox="1"/>
              <p:nvPr/>
            </p:nvSpPr>
            <p:spPr>
              <a:xfrm>
                <a:off x="1287455" y="4092945"/>
                <a:ext cx="1076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b-NO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nb-NO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!)</m:t>
                          </m:r>
                        </m:e>
                      </m:func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805AD30E-7683-BB47-8E6D-EB0AB85D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55" y="4092945"/>
                <a:ext cx="1076064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5DCC9BC8-B2DD-384A-B324-57CCBE3E4614}"/>
                  </a:ext>
                </a:extLst>
              </p:cNvPr>
              <p:cNvSpPr txBox="1"/>
              <p:nvPr/>
            </p:nvSpPr>
            <p:spPr>
              <a:xfrm>
                <a:off x="973215" y="4482874"/>
                <a:ext cx="158979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b-NO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nb-NO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5DCC9BC8-B2DD-384A-B324-57CCBE3E4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15" y="4482874"/>
                <a:ext cx="1589794" cy="369332"/>
              </a:xfrm>
              <a:prstGeom prst="rect">
                <a:avLst/>
              </a:prstGeom>
              <a:blipFill>
                <a:blip r:embed="rId15"/>
                <a:stretch>
                  <a:fillRect b="-161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7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54" grpId="0"/>
      <p:bldP spid="55" grpId="0"/>
      <p:bldP spid="123" grpId="0"/>
      <p:bldP spid="196" grpId="0"/>
      <p:bldP spid="197" grpId="0"/>
      <p:bldP spid="242" grpId="0"/>
      <p:bldP spid="249" grpId="0"/>
      <p:bldP spid="349" grpId="0"/>
      <p:bldP spid="384" grpId="0"/>
      <p:bldP spid="396" grpId="0"/>
      <p:bldP spid="397" grpId="0"/>
      <p:bldP spid="415" grpId="0"/>
      <p:bldP spid="416" grpId="0"/>
      <p:bldP spid="417" grpId="0"/>
      <p:bldP spid="418" grpId="0"/>
      <p:bldP spid="419" grpId="0"/>
      <p:bldP spid="420" grpId="0"/>
      <p:bldP spid="421" grpId="0"/>
      <p:bldP spid="422" grpId="0"/>
      <p:bldP spid="425" grpId="0"/>
      <p:bldP spid="430" grpId="0"/>
      <p:bldP spid="4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Takeaway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A6D79-5586-2548-9756-E0C64E0E7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NO" sz="4000" dirty="0"/>
                  <a:t>The worst case </a:t>
                </a:r>
                <a:r>
                  <a:rPr lang="en-NO" sz="4000" dirty="0">
                    <a:solidFill>
                      <a:schemeClr val="accent3"/>
                    </a:solidFill>
                  </a:rPr>
                  <a:t>runtime</a:t>
                </a:r>
                <a:r>
                  <a:rPr lang="en-NO" sz="4000" dirty="0"/>
                  <a:t> of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NO" sz="4000" dirty="0"/>
                  <a:t>the best possible </a:t>
                </a:r>
                <a:r>
                  <a:rPr lang="en-NO" sz="4000" dirty="0">
                    <a:solidFill>
                      <a:schemeClr val="accent3"/>
                    </a:solidFill>
                  </a:rPr>
                  <a:t>comparison-based</a:t>
                </a:r>
                <a:r>
                  <a:rPr lang="en-NO" sz="4000" dirty="0"/>
                  <a:t> </a:t>
                </a:r>
                <a:r>
                  <a:rPr lang="en-NO" sz="4000" dirty="0">
                    <a:solidFill>
                      <a:schemeClr val="accent3"/>
                    </a:solidFill>
                  </a:rPr>
                  <a:t>sorting</a:t>
                </a:r>
                <a:r>
                  <a:rPr lang="en-NO" sz="4000" dirty="0"/>
                  <a:t> algorithms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NO" sz="4000" dirty="0"/>
                  <a:t>belongs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40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nb-NO" sz="4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4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sz="4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nb-NO" sz="4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 sz="4000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nb-NO" sz="4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sz="4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4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A6D79-5586-2548-9756-E0C64E0E7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87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F51A3C-7941-084D-8477-A2ECAC7F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Avoid Comparisons?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19823D-2837-C748-9BD2-D9CE73E05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</a:t>
            </a:r>
            <a:r>
              <a:rPr lang="en-GB" dirty="0"/>
              <a:t>n</a:t>
            </a:r>
            <a:r>
              <a:rPr lang="en-NO" dirty="0"/>
              <a:t>troduction to “integer” sorts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59C68-BF49-FC4F-B00B-69B2B99F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36148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ifferent coloured glitter">
            <a:extLst>
              <a:ext uri="{FF2B5EF4-FFF2-40B4-BE49-F238E27FC236}">
                <a16:creationId xmlns:a16="http://schemas.microsoft.com/office/drawing/2014/main" id="{9F9A4376-CC13-0B46-B5B3-9C55E925E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78"/>
          <a:stretch/>
        </p:blipFill>
        <p:spPr>
          <a:xfrm>
            <a:off x="0" y="0"/>
            <a:ext cx="6498119" cy="6858000"/>
          </a:xfrm>
          <a:prstGeom prst="rect">
            <a:avLst/>
          </a:prstGeom>
        </p:spPr>
      </p:pic>
      <p:pic>
        <p:nvPicPr>
          <p:cNvPr id="22" name="Picture 21" descr="Colourful floating paper">
            <a:extLst>
              <a:ext uri="{FF2B5EF4-FFF2-40B4-BE49-F238E27FC236}">
                <a16:creationId xmlns:a16="http://schemas.microsoft.com/office/drawing/2014/main" id="{6B8526CC-F611-9B4C-9958-3FF4516D3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35" r="27815"/>
          <a:stretch/>
        </p:blipFill>
        <p:spPr>
          <a:xfrm>
            <a:off x="6498119" y="0"/>
            <a:ext cx="5693881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13E5CA-7BD6-2348-9725-63FF47274A7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60000"/>
              <a:lumOff val="40000"/>
              <a:alpha val="50196"/>
            </a:schemeClr>
          </a:solidFill>
        </p:spPr>
        <p:txBody>
          <a:bodyPr/>
          <a:lstStyle/>
          <a:p>
            <a:r>
              <a:rPr lang="en-NO" dirty="0"/>
              <a:t>A different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58B9C-31B6-1847-B0A7-1B25BB51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6BCC9-1727-8F4E-B6CE-E3976BFA44B4}"/>
              </a:ext>
            </a:extLst>
          </p:cNvPr>
          <p:cNvSpPr txBox="1"/>
          <p:nvPr/>
        </p:nvSpPr>
        <p:spPr>
          <a:xfrm>
            <a:off x="3508619" y="5338150"/>
            <a:ext cx="2608163" cy="1200329"/>
          </a:xfrm>
          <a:prstGeom prst="rect">
            <a:avLst/>
          </a:prstGeom>
          <a:solidFill>
            <a:schemeClr val="bg2">
              <a:lumMod val="60000"/>
              <a:lumOff val="40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Montserrat" pitchFamily="2" charset="77"/>
              </a:rPr>
              <a:t>to put in a certain place or rank according to kind, class, or nature</a:t>
            </a:r>
            <a:endParaRPr lang="en-NO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D7C945-8F0E-F742-9FA7-35A3F1F92C15}"/>
              </a:ext>
            </a:extLst>
          </p:cNvPr>
          <p:cNvSpPr txBox="1"/>
          <p:nvPr/>
        </p:nvSpPr>
        <p:spPr>
          <a:xfrm>
            <a:off x="9345060" y="5615582"/>
            <a:ext cx="1999542" cy="923330"/>
          </a:xfrm>
          <a:prstGeom prst="rect">
            <a:avLst/>
          </a:prstGeom>
          <a:solidFill>
            <a:schemeClr val="bg2">
              <a:lumMod val="60000"/>
              <a:lumOff val="40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Montserrat" pitchFamily="2" charset="77"/>
              </a:rPr>
              <a:t>to arrange according to </a:t>
            </a:r>
            <a:r>
              <a:rPr lang="en-GB" dirty="0" err="1">
                <a:solidFill>
                  <a:schemeClr val="accent3"/>
                </a:solidFill>
                <a:latin typeface="Montserrat" pitchFamily="2" charset="77"/>
              </a:rPr>
              <a:t>charactticeriss</a:t>
            </a:r>
            <a:endParaRPr lang="en-NO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326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CA07-1C6D-5442-BF8B-9E47F842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Counting…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4B01A-CE6F-B34E-964D-B62BF79E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DF359-C96C-3A4C-AD18-B95AC1CB04E0}"/>
              </a:ext>
            </a:extLst>
          </p:cNvPr>
          <p:cNvSpPr/>
          <p:nvPr/>
        </p:nvSpPr>
        <p:spPr>
          <a:xfrm>
            <a:off x="3406579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9EC33B-5F17-6947-9514-FEB0953895FA}"/>
              </a:ext>
            </a:extLst>
          </p:cNvPr>
          <p:cNvSpPr/>
          <p:nvPr/>
        </p:nvSpPr>
        <p:spPr>
          <a:xfrm>
            <a:off x="3936411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FCE3E0-D6FB-D143-BF3C-4F6062308BFA}"/>
              </a:ext>
            </a:extLst>
          </p:cNvPr>
          <p:cNvSpPr/>
          <p:nvPr/>
        </p:nvSpPr>
        <p:spPr>
          <a:xfrm>
            <a:off x="4466243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F5CB4F-A6BD-9944-8867-8237CFFAE19A}"/>
              </a:ext>
            </a:extLst>
          </p:cNvPr>
          <p:cNvSpPr/>
          <p:nvPr/>
        </p:nvSpPr>
        <p:spPr>
          <a:xfrm>
            <a:off x="499607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9F94D5-8315-B14A-9CDE-968E329DD7CF}"/>
              </a:ext>
            </a:extLst>
          </p:cNvPr>
          <p:cNvSpPr/>
          <p:nvPr/>
        </p:nvSpPr>
        <p:spPr>
          <a:xfrm>
            <a:off x="5525907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B80F6-1B71-6F49-831A-104FC651C532}"/>
              </a:ext>
            </a:extLst>
          </p:cNvPr>
          <p:cNvSpPr/>
          <p:nvPr/>
        </p:nvSpPr>
        <p:spPr>
          <a:xfrm>
            <a:off x="6055739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C48B8E-28AC-C640-AEA5-A5D0C646E910}"/>
              </a:ext>
            </a:extLst>
          </p:cNvPr>
          <p:cNvSpPr/>
          <p:nvPr/>
        </p:nvSpPr>
        <p:spPr>
          <a:xfrm>
            <a:off x="6585571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215604-2EE0-B047-96D1-4C5C246F9917}"/>
              </a:ext>
            </a:extLst>
          </p:cNvPr>
          <p:cNvSpPr/>
          <p:nvPr/>
        </p:nvSpPr>
        <p:spPr>
          <a:xfrm>
            <a:off x="7115403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AD93DC-5560-6040-BEC7-04F2479DF26D}"/>
              </a:ext>
            </a:extLst>
          </p:cNvPr>
          <p:cNvSpPr/>
          <p:nvPr/>
        </p:nvSpPr>
        <p:spPr>
          <a:xfrm>
            <a:off x="764523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A1595A-3ED3-534F-90E2-05D7DA5ABEB5}"/>
              </a:ext>
            </a:extLst>
          </p:cNvPr>
          <p:cNvSpPr/>
          <p:nvPr/>
        </p:nvSpPr>
        <p:spPr>
          <a:xfrm>
            <a:off x="8175067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43E3D8-007C-F24A-8763-7C756FB6F53F}"/>
              </a:ext>
            </a:extLst>
          </p:cNvPr>
          <p:cNvSpPr/>
          <p:nvPr/>
        </p:nvSpPr>
        <p:spPr>
          <a:xfrm>
            <a:off x="870489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80E06-D172-204E-B66A-1F46E89D6E85}"/>
              </a:ext>
            </a:extLst>
          </p:cNvPr>
          <p:cNvSpPr txBox="1"/>
          <p:nvPr/>
        </p:nvSpPr>
        <p:spPr>
          <a:xfrm>
            <a:off x="1948695" y="4083570"/>
            <a:ext cx="88063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000" dirty="0">
                <a:solidFill>
                  <a:schemeClr val="accent3"/>
                </a:solidFill>
                <a:latin typeface="Montserrat" pitchFamily="2" charset="77"/>
              </a:rPr>
              <a:t>How would you sort this? </a:t>
            </a:r>
          </a:p>
          <a:p>
            <a:pPr algn="ctr"/>
            <a:r>
              <a:rPr lang="en-NO" sz="3200" dirty="0">
                <a:latin typeface="Montserrat" pitchFamily="2" charset="77"/>
              </a:rPr>
              <a:t>What if you know that it contains</a:t>
            </a:r>
            <a:br>
              <a:rPr lang="en-NO" sz="3200" dirty="0">
                <a:latin typeface="Montserrat" pitchFamily="2" charset="77"/>
              </a:rPr>
            </a:br>
            <a:r>
              <a:rPr lang="en-NO" sz="3200" dirty="0">
                <a:latin typeface="Montserrat" pitchFamily="2" charset="77"/>
              </a:rPr>
              <a:t> only “1” and “2”?</a:t>
            </a:r>
          </a:p>
        </p:txBody>
      </p:sp>
    </p:spTree>
    <p:extLst>
      <p:ext uri="{BB962C8B-B14F-4D97-AF65-F5344CB8AC3E}">
        <p14:creationId xmlns:p14="http://schemas.microsoft.com/office/powerpoint/2010/main" val="2776345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_template" id="{1671021C-1A89-AE47-87F0-D0EE29541BA6}" vid="{2DFF9D6A-246C-5548-BA0B-EC333E6AA0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9308</TotalTime>
  <Words>1183</Words>
  <Application>Microsoft Macintosh PowerPoint</Application>
  <PresentationFormat>Widescreen</PresentationFormat>
  <Paragraphs>403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Cambria Math</vt:lpstr>
      <vt:lpstr>Montserrat</vt:lpstr>
      <vt:lpstr>Montserrat Light</vt:lpstr>
      <vt:lpstr>Share Tech Mono</vt:lpstr>
      <vt:lpstr>Verdana</vt:lpstr>
      <vt:lpstr>Office Theme</vt:lpstr>
      <vt:lpstr>Non-comparison Sorts</vt:lpstr>
      <vt:lpstr>Agenda</vt:lpstr>
      <vt:lpstr>How fast can it be?</vt:lpstr>
      <vt:lpstr>What is Sorting?</vt:lpstr>
      <vt:lpstr>Decision Tree</vt:lpstr>
      <vt:lpstr>Takeaway</vt:lpstr>
      <vt:lpstr>How to Avoid Comparisons?</vt:lpstr>
      <vt:lpstr>A different understanding</vt:lpstr>
      <vt:lpstr>Counting…</vt:lpstr>
      <vt:lpstr>The Idea Counting Sort</vt:lpstr>
      <vt:lpstr>Generalization Counting Sort</vt:lpstr>
      <vt:lpstr>The Code Counting Sort</vt:lpstr>
      <vt:lpstr>Takeaway</vt:lpstr>
      <vt:lpstr>What if we don’t?</vt:lpstr>
      <vt:lpstr>Radix Sort Using the least significant digit (LSD)</vt:lpstr>
      <vt:lpstr>The Code Radix Sort</vt:lpstr>
      <vt:lpstr>The Code Radix Sort / Helpers</vt:lpstr>
      <vt:lpstr>Sorting Algorithms</vt:lpstr>
      <vt:lpstr>Recap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Radix Sort</dc:title>
  <dc:creator>Franck Chauvel</dc:creator>
  <cp:lastModifiedBy>Franck Chauvel</cp:lastModifiedBy>
  <cp:revision>10</cp:revision>
  <dcterms:created xsi:type="dcterms:W3CDTF">2021-08-29T13:43:51Z</dcterms:created>
  <dcterms:modified xsi:type="dcterms:W3CDTF">2023-09-25T11:49:12Z</dcterms:modified>
</cp:coreProperties>
</file>